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38"/>
  </p:handoutMasterIdLst>
  <p:sldIdLst>
    <p:sldId id="451" r:id="rId3"/>
    <p:sldId id="633" r:id="rId4"/>
    <p:sldId id="1203" r:id="rId6"/>
    <p:sldId id="713" r:id="rId7"/>
    <p:sldId id="1097" r:id="rId8"/>
    <p:sldId id="1125" r:id="rId9"/>
    <p:sldId id="1124" r:id="rId10"/>
    <p:sldId id="1150" r:id="rId11"/>
    <p:sldId id="1235" r:id="rId12"/>
    <p:sldId id="1174" r:id="rId13"/>
    <p:sldId id="1263" r:id="rId14"/>
    <p:sldId id="1098" r:id="rId15"/>
    <p:sldId id="1099" r:id="rId16"/>
    <p:sldId id="1102" r:id="rId17"/>
    <p:sldId id="1103" r:id="rId18"/>
    <p:sldId id="1104" r:id="rId19"/>
    <p:sldId id="1100" r:id="rId20"/>
    <p:sldId id="1101" r:id="rId21"/>
    <p:sldId id="1083" r:id="rId22"/>
    <p:sldId id="1086" r:id="rId23"/>
    <p:sldId id="1087" r:id="rId24"/>
    <p:sldId id="1088" r:id="rId25"/>
    <p:sldId id="1089" r:id="rId26"/>
    <p:sldId id="1090" r:id="rId27"/>
    <p:sldId id="1091" r:id="rId28"/>
    <p:sldId id="1094" r:id="rId29"/>
    <p:sldId id="1106" r:id="rId30"/>
    <p:sldId id="1093" r:id="rId31"/>
    <p:sldId id="1105" r:id="rId32"/>
    <p:sldId id="1108" r:id="rId33"/>
    <p:sldId id="1107" r:id="rId34"/>
    <p:sldId id="1109" r:id="rId35"/>
    <p:sldId id="1110" r:id="rId36"/>
    <p:sldId id="263" r:id="rId37"/>
  </p:sldIdLst>
  <p:sldSz cx="12190095" cy="6858000"/>
  <p:notesSz cx="6858000" cy="9144000"/>
  <p:embeddedFontLst>
    <p:embeddedFont>
      <p:font typeface="微软雅黑" panose="020B0503020204020204" pitchFamily="34" charset="-122"/>
      <p:regular r:id="rId43"/>
    </p:embeddedFont>
    <p:embeddedFont>
      <p:font typeface="方正兰亭粗黑简体" panose="02000500000000000000" pitchFamily="2" charset="-122"/>
      <p:regular r:id="rId44"/>
    </p:embeddedFont>
    <p:embeddedFont>
      <p:font typeface="Montserrat Medium" panose="02000500000000000000" pitchFamily="2" charset="-122"/>
      <p:regular r:id="rId45"/>
    </p:embeddedFont>
    <p:embeddedFont>
      <p:font typeface="微软雅黑 Light" panose="020B0502040204020203" pitchFamily="34" charset="-122"/>
      <p:regular r:id="rId46"/>
    </p:embeddedFont>
    <p:embeddedFont>
      <p:font typeface="Calibri" panose="020F0502020204030204" charset="0"/>
      <p:regular r:id="rId47"/>
      <p:bold r:id="rId48"/>
      <p:italic r:id="rId49"/>
      <p:boldItalic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Lst>
        </p14:section>
        <p14:section name="二极管" id="{8364112a-44ed-4ae4-b9bd-e0885a98b227}">
          <p14:sldIdLst>
            <p14:sldId id="1203"/>
          </p14:sldIdLst>
        </p14:section>
        <p14:section name="三极管（BJT）" id="{af54aa71-702c-42f5-8921-74e6a7181265}">
          <p14:sldIdLst>
            <p14:sldId id="713"/>
          </p14:sldIdLst>
        </p14:section>
        <p14:section name="MOSFET" id="{b4bc067b-da23-44de-9a46-0433ffaa8d83}">
          <p14:sldIdLst>
            <p14:sldId id="1097"/>
            <p14:sldId id="1125"/>
            <p14:sldId id="1124"/>
            <p14:sldId id="1150"/>
            <p14:sldId id="1235"/>
          </p14:sldIdLst>
        </p14:section>
        <p14:section name="IGBT" id="{2114b15b-0634-4b6d-b3e6-120b092bd075}">
          <p14:sldIdLst>
            <p14:sldId id="1174"/>
            <p14:sldId id="1263"/>
          </p14:sldIdLst>
        </p14:section>
        <p14:section name="SiC器件" id="{23e82fbf-12eb-4fbd-b7cc-60865f24a226}">
          <p14:sldIdLst>
            <p14:sldId id="1098"/>
          </p14:sldIdLst>
        </p14:section>
        <p14:section name="GaN器件" id="{14037b9f-09fb-4c60-b4cc-3d464d2dbefa}">
          <p14:sldIdLst>
            <p14:sldId id="1099"/>
          </p14:sldIdLst>
        </p14:section>
        <p14:section name="磁性元件设计" id="{0de7c65c-81dd-4015-a2d1-9f70d84ed053}">
          <p14:sldIdLst>
            <p14:sldId id="1102"/>
            <p14:sldId id="1103"/>
            <p14:sldId id="1104"/>
          </p14:sldIdLst>
        </p14:section>
        <p14:section name="开关电容拓扑学习" id="{b48948db-4301-4b39-b265-77b7bc7612af}">
          <p14:sldIdLst>
            <p14:sldId id="1100"/>
          </p14:sldIdLst>
        </p14:section>
        <p14:section name="ANPC拓扑学习" id="{3b950b85-b089-4be4-a8e6-49ca100f4dd9}">
          <p14:sldIdLst>
            <p14:sldId id="1101"/>
          </p14:sldIdLst>
        </p14:section>
        <p14:section name="LLC电路学习" id="{71e67646-b321-4273-ad97-56a10e8a09eb}">
          <p14:sldIdLst>
            <p14:sldId id="1083"/>
            <p14:sldId id="1086"/>
            <p14:sldId id="1087"/>
            <p14:sldId id="1088"/>
            <p14:sldId id="1089"/>
            <p14:sldId id="1090"/>
            <p14:sldId id="1091"/>
            <p14:sldId id="1094"/>
            <p14:sldId id="1106"/>
            <p14:sldId id="1093"/>
          </p14:sldIdLst>
        </p14:section>
        <p14:section name="常用电路设计" id="{4c0e9d4e-2195-4a80-a0fe-249b1ba889d7}">
          <p14:sldIdLst>
            <p14:sldId id="1105"/>
            <p14:sldId id="1108"/>
            <p14:sldId id="1107"/>
            <p14:sldId id="1109"/>
            <p14:sldId id="1110"/>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842" userDrawn="1">
          <p15:clr>
            <a:srgbClr val="A4A3A4"/>
          </p15:clr>
        </p15:guide>
        <p15:guide id="2" pos="40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70D3"/>
    <a:srgbClr val="404040"/>
    <a:srgbClr val="0000CC"/>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842"/>
        <p:guide pos="40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159.xml"/><Relationship Id="rId50" Type="http://schemas.openxmlformats.org/officeDocument/2006/relationships/font" Target="fonts/font8.fntdata"/><Relationship Id="rId5" Type="http://schemas.openxmlformats.org/officeDocument/2006/relationships/notesMaster" Target="notesMasters/notesMaster1.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56.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要享受双极器件两种载流子带来的电导调制效应导致的低压降，就得承受关断时两种载流子复合的等待时间（二极管的反向恢复是不是也</a:t>
            </a:r>
            <a:r>
              <a:rPr lang="zh-CN" altLang="en-US"/>
              <a:t>类似？）</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image" Target="../media/image37.png"/><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image" Target="../media/image36.png"/><Relationship Id="rId4" Type="http://schemas.openxmlformats.org/officeDocument/2006/relationships/image" Target="../media/image25.png"/><Relationship Id="rId3" Type="http://schemas.openxmlformats.org/officeDocument/2006/relationships/tags" Target="../tags/tag101.xml"/><Relationship Id="rId2" Type="http://schemas.openxmlformats.org/officeDocument/2006/relationships/image" Target="../media/image35.png"/><Relationship Id="rId16" Type="http://schemas.openxmlformats.org/officeDocument/2006/relationships/notesSlide" Target="../notesSlides/notesSlide9.xml"/><Relationship Id="rId15" Type="http://schemas.openxmlformats.org/officeDocument/2006/relationships/slideLayout" Target="../slideLayouts/slideLayout4.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tags" Target="../tags/tag100.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image" Target="../media/image39.png"/><Relationship Id="rId2" Type="http://schemas.openxmlformats.org/officeDocument/2006/relationships/image" Target="../media/image38.png"/><Relationship Id="rId10" Type="http://schemas.openxmlformats.org/officeDocument/2006/relationships/notesSlide" Target="../notesSlides/notesSlide18.xml"/><Relationship Id="rId1" Type="http://schemas.openxmlformats.org/officeDocument/2006/relationships/tags" Target="../tags/tag1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image" Target="../media/image38.png"/><Relationship Id="rId3" Type="http://schemas.openxmlformats.org/officeDocument/2006/relationships/tags" Target="../tags/tag120.xml"/><Relationship Id="rId2" Type="http://schemas.openxmlformats.org/officeDocument/2006/relationships/image" Target="../media/image39.png"/><Relationship Id="rId10" Type="http://schemas.openxmlformats.org/officeDocument/2006/relationships/notesSlide" Target="../notesSlides/notesSlide19.xml"/><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4.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image" Target="../media/image38.png"/><Relationship Id="rId2" Type="http://schemas.openxmlformats.org/officeDocument/2006/relationships/tags" Target="../tags/tag125.xml"/><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image" Target="../media/image42.png"/><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42.png"/><Relationship Id="rId2" Type="http://schemas.openxmlformats.org/officeDocument/2006/relationships/image" Target="../media/image41.png"/><Relationship Id="rId10" Type="http://schemas.openxmlformats.org/officeDocument/2006/relationships/notesSlide" Target="../notesSlides/notesSlide22.xml"/><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4.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image" Target="../media/image42.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4.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image" Target="../media/image46.png"/><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2.bin"/><Relationship Id="rId8" Type="http://schemas.openxmlformats.org/officeDocument/2006/relationships/image" Target="../media/image49.wmf"/><Relationship Id="rId7" Type="http://schemas.openxmlformats.org/officeDocument/2006/relationships/oleObject" Target="../embeddings/oleObject1.bin"/><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9" Type="http://schemas.openxmlformats.org/officeDocument/2006/relationships/notesSlide" Target="../notesSlides/notesSlide25.xml"/><Relationship Id="rId28" Type="http://schemas.openxmlformats.org/officeDocument/2006/relationships/vmlDrawing" Target="../drawings/vmlDrawing1.vml"/><Relationship Id="rId27" Type="http://schemas.openxmlformats.org/officeDocument/2006/relationships/slideLayout" Target="../slideLayouts/slideLayout4.xml"/><Relationship Id="rId26" Type="http://schemas.openxmlformats.org/officeDocument/2006/relationships/tags" Target="../tags/tag153.xml"/><Relationship Id="rId25" Type="http://schemas.openxmlformats.org/officeDocument/2006/relationships/tags" Target="../tags/tag152.xml"/><Relationship Id="rId24" Type="http://schemas.openxmlformats.org/officeDocument/2006/relationships/tags" Target="../tags/tag151.xml"/><Relationship Id="rId23" Type="http://schemas.openxmlformats.org/officeDocument/2006/relationships/tags" Target="../tags/tag150.xml"/><Relationship Id="rId22" Type="http://schemas.openxmlformats.org/officeDocument/2006/relationships/image" Target="../media/image57.png"/><Relationship Id="rId21" Type="http://schemas.openxmlformats.org/officeDocument/2006/relationships/image" Target="../media/image56.wmf"/><Relationship Id="rId20" Type="http://schemas.openxmlformats.org/officeDocument/2006/relationships/oleObject" Target="../embeddings/oleObject7.bin"/><Relationship Id="rId2" Type="http://schemas.openxmlformats.org/officeDocument/2006/relationships/image" Target="../media/image48.png"/><Relationship Id="rId19" Type="http://schemas.openxmlformats.org/officeDocument/2006/relationships/image" Target="../media/image55.png"/><Relationship Id="rId18" Type="http://schemas.openxmlformats.org/officeDocument/2006/relationships/image" Target="../media/image54.wmf"/><Relationship Id="rId17" Type="http://schemas.openxmlformats.org/officeDocument/2006/relationships/oleObject" Target="../embeddings/oleObject6.bin"/><Relationship Id="rId16" Type="http://schemas.openxmlformats.org/officeDocument/2006/relationships/image" Target="../media/image53.wmf"/><Relationship Id="rId15" Type="http://schemas.openxmlformats.org/officeDocument/2006/relationships/oleObject" Target="../embeddings/oleObject5.bin"/><Relationship Id="rId14" Type="http://schemas.openxmlformats.org/officeDocument/2006/relationships/image" Target="../media/image52.wmf"/><Relationship Id="rId13" Type="http://schemas.openxmlformats.org/officeDocument/2006/relationships/oleObject" Target="../embeddings/oleObject4.bin"/><Relationship Id="rId12" Type="http://schemas.openxmlformats.org/officeDocument/2006/relationships/image" Target="../media/image51.wmf"/><Relationship Id="rId11" Type="http://schemas.openxmlformats.org/officeDocument/2006/relationships/oleObject" Target="../embeddings/oleObject3.bin"/><Relationship Id="rId10" Type="http://schemas.openxmlformats.org/officeDocument/2006/relationships/image" Target="../media/image50.wmf"/><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xml"/><Relationship Id="rId2" Type="http://schemas.openxmlformats.org/officeDocument/2006/relationships/tags" Target="../tags/tag155.xml"/><Relationship Id="rId1" Type="http://schemas.openxmlformats.org/officeDocument/2006/relationships/tags" Target="../tags/tag154.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4.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image" Target="../media/image17.png"/><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16.png"/><Relationship Id="rId2" Type="http://schemas.openxmlformats.org/officeDocument/2006/relationships/tags" Target="../tags/tag49.xml"/><Relationship Id="rId19" Type="http://schemas.openxmlformats.org/officeDocument/2006/relationships/notesSlide" Target="../notesSlides/notesSlide2.xml"/><Relationship Id="rId18" Type="http://schemas.openxmlformats.org/officeDocument/2006/relationships/slideLayout" Target="../slideLayouts/slideLayout4.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image" Target="../media/image18.png"/><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158.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0" Type="http://schemas.openxmlformats.org/officeDocument/2006/relationships/notesSlide" Target="../notesSlides/notesSlide3.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image" Target="../media/image23.png"/><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image" Target="../media/image22.png"/><Relationship Id="rId4" Type="http://schemas.openxmlformats.org/officeDocument/2006/relationships/tags" Target="../tags/tag70.xml"/><Relationship Id="rId3" Type="http://schemas.openxmlformats.org/officeDocument/2006/relationships/tags" Target="../tags/tag69.xml"/><Relationship Id="rId20" Type="http://schemas.openxmlformats.org/officeDocument/2006/relationships/notesSlide" Target="../notesSlides/notesSlide4.xml"/><Relationship Id="rId2" Type="http://schemas.openxmlformats.org/officeDocument/2006/relationships/image" Target="../media/image21.png"/><Relationship Id="rId19" Type="http://schemas.openxmlformats.org/officeDocument/2006/relationships/slideLayout" Target="../slideLayouts/slideLayout4.xml"/><Relationship Id="rId18" Type="http://schemas.openxmlformats.org/officeDocument/2006/relationships/tags" Target="../tags/tag79.xml"/><Relationship Id="rId17" Type="http://schemas.openxmlformats.org/officeDocument/2006/relationships/image" Target="../media/image26.png"/><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82.xml"/><Relationship Id="rId7" Type="http://schemas.openxmlformats.org/officeDocument/2006/relationships/image" Target="../media/image30.png"/><Relationship Id="rId6" Type="http://schemas.openxmlformats.org/officeDocument/2006/relationships/tags" Target="../tags/tag81.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tags" Target="../tags/tag80.xml"/><Relationship Id="rId10" Type="http://schemas.openxmlformats.org/officeDocument/2006/relationships/notesSlide" Target="../notesSlides/notesSlide5.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media/image32.png"/><Relationship Id="rId4" Type="http://schemas.openxmlformats.org/officeDocument/2006/relationships/tags" Target="../tags/tag85.xml"/><Relationship Id="rId3" Type="http://schemas.openxmlformats.org/officeDocument/2006/relationships/image" Target="../media/image31.png"/><Relationship Id="rId2" Type="http://schemas.openxmlformats.org/officeDocument/2006/relationships/tags" Target="../tags/tag84.xml"/><Relationship Id="rId17" Type="http://schemas.openxmlformats.org/officeDocument/2006/relationships/notesSlide" Target="../notesSlides/notesSlide6.xml"/><Relationship Id="rId16" Type="http://schemas.openxmlformats.org/officeDocument/2006/relationships/slideLayout" Target="../slideLayouts/slideLayout4.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tags" Target="../tags/tag96.xml"/><Relationship Id="rId1" Type="http://schemas.openxmlformats.org/officeDocument/2006/relationships/image" Target="../media/image3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电力电子主要器件与</a:t>
            </a:r>
            <a:r>
              <a:rPr lang="zh-CN" altLang="en-US" dirty="0" smtClean="0"/>
              <a:t>拓扑</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IGBT</a:t>
            </a:r>
            <a:r>
              <a:rPr dirty="0" smtClean="0"/>
              <a:t>基本</a:t>
            </a:r>
            <a:r>
              <a:rPr dirty="0" smtClean="0"/>
              <a:t>特性</a:t>
            </a:r>
            <a:endParaRPr dirty="0" smtClean="0"/>
          </a:p>
        </p:txBody>
      </p:sp>
      <p:sp>
        <p:nvSpPr>
          <p:cNvPr id="3" name="文本框 2"/>
          <p:cNvSpPr txBox="1"/>
          <p:nvPr>
            <p:custDataLst>
              <p:tags r:id="rId1"/>
            </p:custDataLst>
          </p:nvPr>
        </p:nvSpPr>
        <p:spPr>
          <a:xfrm>
            <a:off x="7879715" y="6362065"/>
            <a:ext cx="4202430"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可以参考</a:t>
            </a:r>
            <a:r>
              <a:rPr lang="en-US" altLang="zh-CN" sz="1200" dirty="0" smtClean="0">
                <a:latin typeface="微软雅黑 Light" panose="020B0502040204020203" pitchFamily="34" charset="-122"/>
                <a:ea typeface="微软雅黑 Light" panose="020B0502040204020203" pitchFamily="34" charset="-122"/>
              </a:rPr>
              <a:t>Infineon</a:t>
            </a:r>
            <a:r>
              <a:rPr lang="zh-CN" altLang="en-US" sz="1200" dirty="0" smtClean="0">
                <a:latin typeface="微软雅黑 Light" panose="020B0502040204020203" pitchFamily="34" charset="-122"/>
                <a:ea typeface="微软雅黑 Light" panose="020B0502040204020203" pitchFamily="34" charset="-122"/>
              </a:rPr>
              <a:t>的手册</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IGBT</a:t>
            </a:r>
            <a:r>
              <a:rPr lang="zh-CN" altLang="en-US" sz="1200" b="1" i="1" dirty="0" smtClean="0">
                <a:latin typeface="微软雅黑 Light" panose="020B0502040204020203" pitchFamily="34" charset="-122"/>
                <a:ea typeface="微软雅黑 Light" panose="020B0502040204020203" pitchFamily="34" charset="-122"/>
                <a:sym typeface="+mn-ea"/>
              </a:rPr>
              <a:t>模块：</a:t>
            </a:r>
            <a:r>
              <a:rPr lang="zh-CN" altLang="en-US" sz="1200" b="1" i="1" dirty="0" smtClean="0">
                <a:latin typeface="微软雅黑 Light" panose="020B0502040204020203" pitchFamily="34" charset="-122"/>
                <a:ea typeface="微软雅黑 Light" panose="020B0502040204020203" pitchFamily="34" charset="-122"/>
                <a:sym typeface="+mn-ea"/>
              </a:rPr>
              <a:t>技术、驱动和</a:t>
            </a:r>
            <a:r>
              <a:rPr lang="zh-CN" altLang="en-US" sz="1200" b="1" i="1" dirty="0" smtClean="0">
                <a:latin typeface="微软雅黑 Light" panose="020B0502040204020203" pitchFamily="34" charset="-122"/>
                <a:ea typeface="微软雅黑 Light" panose="020B0502040204020203" pitchFamily="34" charset="-122"/>
                <a:sym typeface="+mn-ea"/>
              </a:rPr>
              <a:t>应用》</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550545" y="836930"/>
            <a:ext cx="5048250" cy="716280"/>
          </a:xfrm>
          <a:prstGeom prst="rect">
            <a:avLst/>
          </a:prstGeom>
        </p:spPr>
      </p:pic>
      <p:sp>
        <p:nvSpPr>
          <p:cNvPr id="27" name="文本框 26"/>
          <p:cNvSpPr txBox="1"/>
          <p:nvPr>
            <p:custDataLst>
              <p:tags r:id="rId3"/>
            </p:custDataLst>
          </p:nvPr>
        </p:nvSpPr>
        <p:spPr>
          <a:xfrm>
            <a:off x="550545" y="1557655"/>
            <a:ext cx="4612640" cy="608330"/>
          </a:xfrm>
          <a:prstGeom prst="rect">
            <a:avLst/>
          </a:prstGeom>
          <a:noFill/>
        </p:spPr>
        <p:txBody>
          <a:bodyPr wrap="square" rtlCol="0">
            <a:noAutofit/>
          </a:bodyPr>
          <a:p>
            <a:pPr marL="171450" indent="-171450" algn="l">
              <a:lnSpc>
                <a:spcPct val="100000"/>
              </a:lnSpc>
              <a:buFont typeface="Arial" panose="020B0604020202020204" pitchFamily="34" charset="0"/>
              <a:buChar char="•"/>
            </a:pP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为什么说</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BJT</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中少数载流子参与了导电，我没有明白？</a:t>
            </a:r>
            <a:endPar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dirty="0" smtClean="0">
                <a:highlight>
                  <a:srgbClr val="FFFF00"/>
                </a:highlight>
                <a:latin typeface="微软雅黑 Light" panose="020B0502040204020203" pitchFamily="34" charset="-122"/>
                <a:ea typeface="微软雅黑 Light" panose="020B0502040204020203" pitchFamily="34" charset="-122"/>
              </a:rPr>
              <a:t>MOS</a:t>
            </a:r>
            <a:r>
              <a:rPr lang="zh-CN" altLang="en-US" sz="1200" dirty="0" smtClean="0">
                <a:highlight>
                  <a:srgbClr val="FFFF00"/>
                </a:highlight>
                <a:latin typeface="微软雅黑 Light" panose="020B0502040204020203" pitchFamily="34" charset="-122"/>
                <a:ea typeface="微软雅黑 Light" panose="020B0502040204020203" pitchFamily="34" charset="-122"/>
              </a:rPr>
              <a:t>的栅极驱动能量小，我能理解，就是说此时栅极几乎没有电流，但</a:t>
            </a:r>
            <a:r>
              <a:rPr lang="en-US" altLang="zh-CN" sz="1200" dirty="0" smtClean="0">
                <a:highlight>
                  <a:srgbClr val="FFFF00"/>
                </a:highlight>
                <a:latin typeface="微软雅黑 Light" panose="020B0502040204020203" pitchFamily="34" charset="-122"/>
                <a:ea typeface="微软雅黑 Light" panose="020B0502040204020203" pitchFamily="34" charset="-122"/>
              </a:rPr>
              <a:t>BJT</a:t>
            </a:r>
            <a:r>
              <a:rPr lang="zh-CN" altLang="en-US" sz="1200" dirty="0" smtClean="0">
                <a:highlight>
                  <a:srgbClr val="FFFF00"/>
                </a:highlight>
                <a:latin typeface="微软雅黑 Light" panose="020B0502040204020203" pitchFamily="34" charset="-122"/>
                <a:ea typeface="微软雅黑 Light" panose="020B0502040204020203" pitchFamily="34" charset="-122"/>
              </a:rPr>
              <a:t>的基极肯定时一直要有电流</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rcRect r="58448"/>
          <a:stretch>
            <a:fillRect/>
          </a:stretch>
        </p:blipFill>
        <p:spPr>
          <a:xfrm>
            <a:off x="262255" y="2419985"/>
            <a:ext cx="2016125" cy="2297430"/>
          </a:xfrm>
          <a:prstGeom prst="rect">
            <a:avLst/>
          </a:prstGeom>
        </p:spPr>
      </p:pic>
      <p:pic>
        <p:nvPicPr>
          <p:cNvPr id="7" name="图片 6"/>
          <p:cNvPicPr>
            <a:picLocks noChangeAspect="1"/>
          </p:cNvPicPr>
          <p:nvPr/>
        </p:nvPicPr>
        <p:blipFill>
          <a:blip r:embed="rId5"/>
          <a:stretch>
            <a:fillRect/>
          </a:stretch>
        </p:blipFill>
        <p:spPr>
          <a:xfrm>
            <a:off x="2781300" y="2327910"/>
            <a:ext cx="2252980" cy="2381885"/>
          </a:xfrm>
          <a:prstGeom prst="rect">
            <a:avLst/>
          </a:prstGeom>
        </p:spPr>
      </p:pic>
      <p:sp>
        <p:nvSpPr>
          <p:cNvPr id="23" name="右箭头 22"/>
          <p:cNvSpPr/>
          <p:nvPr/>
        </p:nvSpPr>
        <p:spPr>
          <a:xfrm>
            <a:off x="2385695" y="35725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6"/>
            </p:custDataLst>
          </p:nvPr>
        </p:nvSpPr>
        <p:spPr>
          <a:xfrm>
            <a:off x="1558290" y="4004310"/>
            <a:ext cx="576580" cy="224790"/>
          </a:xfrm>
          <a:prstGeom prst="rect">
            <a:avLst/>
          </a:prstGeom>
          <a:noFill/>
        </p:spPr>
        <p:txBody>
          <a:bodyPr wrap="square" rtlCol="0">
            <a:noAutofit/>
          </a:bodyPr>
          <a:p>
            <a:pPr lvl="0" indent="0" algn="l">
              <a:buClrTx/>
              <a:buSzTx/>
              <a:buFont typeface="Wingdings" panose="05000000000000000000" charset="0"/>
              <a:buNone/>
            </a:pPr>
            <a:r>
              <a:rPr lang="en-US" altLang="zh-CN" sz="1200" b="1" i="1" dirty="0" smtClean="0">
                <a:solidFill>
                  <a:srgbClr val="FF0000"/>
                </a:solidFill>
                <a:latin typeface="微软雅黑 Light" panose="020B0502040204020203" pitchFamily="34" charset="-122"/>
                <a:ea typeface="微软雅黑 Light" panose="020B0502040204020203" pitchFamily="34" charset="-122"/>
                <a:sym typeface="+mn-ea"/>
              </a:rPr>
              <a:t>MOS</a:t>
            </a:r>
            <a:endParaRPr lang="en-US" altLang="zh-CN" sz="1200" b="1" i="1" dirty="0" smtClean="0">
              <a:solidFill>
                <a:srgbClr val="FF0000"/>
              </a:solidFill>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7"/>
            </p:custDataLst>
          </p:nvPr>
        </p:nvSpPr>
        <p:spPr>
          <a:xfrm>
            <a:off x="4405630" y="3860800"/>
            <a:ext cx="609600" cy="224790"/>
          </a:xfrm>
          <a:prstGeom prst="rect">
            <a:avLst/>
          </a:prstGeom>
          <a:noFill/>
        </p:spPr>
        <p:txBody>
          <a:bodyPr wrap="square" rtlCol="0">
            <a:noAutofit/>
          </a:bodyPr>
          <a:p>
            <a:pPr lvl="0" indent="0" algn="l">
              <a:buClrTx/>
              <a:buSzTx/>
              <a:buFont typeface="Wingdings" panose="05000000000000000000" charset="0"/>
              <a:buNone/>
            </a:pPr>
            <a:r>
              <a:rPr lang="en-US" altLang="zh-CN" sz="1200" b="1" i="1" dirty="0" smtClean="0">
                <a:solidFill>
                  <a:srgbClr val="FF0000"/>
                </a:solidFill>
                <a:latin typeface="微软雅黑 Light" panose="020B0502040204020203" pitchFamily="34" charset="-122"/>
                <a:ea typeface="微软雅黑 Light" panose="020B0502040204020203" pitchFamily="34" charset="-122"/>
                <a:sym typeface="+mn-ea"/>
              </a:rPr>
              <a:t>IGBT</a:t>
            </a:r>
            <a:endParaRPr lang="en-US" altLang="zh-CN" sz="1200" b="1" i="1" dirty="0" smtClean="0">
              <a:solidFill>
                <a:srgbClr val="FF0000"/>
              </a:solidFill>
              <a:latin typeface="微软雅黑 Light" panose="020B0502040204020203" pitchFamily="34" charset="-122"/>
              <a:ea typeface="微软雅黑 Light" panose="020B0502040204020203" pitchFamily="34" charset="-122"/>
              <a:sym typeface="+mn-ea"/>
            </a:endParaRPr>
          </a:p>
        </p:txBody>
      </p:sp>
      <p:pic>
        <p:nvPicPr>
          <p:cNvPr id="11" name="图片 10"/>
          <p:cNvPicPr>
            <a:picLocks noChangeAspect="1"/>
          </p:cNvPicPr>
          <p:nvPr/>
        </p:nvPicPr>
        <p:blipFill>
          <a:blip r:embed="rId8"/>
          <a:stretch>
            <a:fillRect/>
          </a:stretch>
        </p:blipFill>
        <p:spPr>
          <a:xfrm>
            <a:off x="6454775" y="2510155"/>
            <a:ext cx="4000500" cy="2074545"/>
          </a:xfrm>
          <a:prstGeom prst="rect">
            <a:avLst/>
          </a:prstGeom>
        </p:spPr>
      </p:pic>
      <p:cxnSp>
        <p:nvCxnSpPr>
          <p:cNvPr id="12" name="直接连接符 11"/>
          <p:cNvCxnSpPr/>
          <p:nvPr/>
        </p:nvCxnSpPr>
        <p:spPr>
          <a:xfrm flipV="1">
            <a:off x="9119235" y="2565400"/>
            <a:ext cx="288290" cy="5010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9"/>
            </p:custDataLst>
          </p:nvPr>
        </p:nvSpPr>
        <p:spPr>
          <a:xfrm>
            <a:off x="9047480" y="2271395"/>
            <a:ext cx="1348105" cy="2800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先关断反型</a:t>
            </a:r>
            <a:r>
              <a:rPr lang="zh-CN" altLang="en-US" sz="1200" dirty="0" smtClean="0">
                <a:highlight>
                  <a:srgbClr val="00FF00"/>
                </a:highlight>
                <a:latin typeface="微软雅黑 Light" panose="020B0502040204020203" pitchFamily="34" charset="-122"/>
                <a:ea typeface="微软雅黑 Light" panose="020B0502040204020203" pitchFamily="34" charset="-122"/>
              </a:rPr>
              <a:t>沟道</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V="1">
            <a:off x="9479280" y="3068955"/>
            <a:ext cx="575945" cy="6102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0"/>
            </p:custDataLst>
          </p:nvPr>
        </p:nvSpPr>
        <p:spPr>
          <a:xfrm>
            <a:off x="9551670" y="2788920"/>
            <a:ext cx="1723390" cy="2800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剩余载流子靠复合移</a:t>
            </a:r>
            <a:r>
              <a:rPr lang="zh-CN" altLang="en-US" sz="1200" dirty="0" smtClean="0">
                <a:highlight>
                  <a:srgbClr val="00FF00"/>
                </a:highlight>
                <a:latin typeface="微软雅黑 Light" panose="020B0502040204020203" pitchFamily="34" charset="-122"/>
                <a:ea typeface="微软雅黑 Light" panose="020B0502040204020203" pitchFamily="34" charset="-122"/>
              </a:rPr>
              <a:t>除</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1"/>
            </p:custDataLst>
          </p:nvPr>
        </p:nvSpPr>
        <p:spPr>
          <a:xfrm>
            <a:off x="334010" y="4797425"/>
            <a:ext cx="4612640" cy="774700"/>
          </a:xfrm>
          <a:prstGeom prst="rect">
            <a:avLst/>
          </a:prstGeom>
          <a:noFill/>
        </p:spPr>
        <p:txBody>
          <a:bodyPr wrap="square" rtlCol="0">
            <a:noAutofit/>
          </a:bodyPr>
          <a:p>
            <a:pPr indent="0" algn="l">
              <a:lnSpc>
                <a:spcPct val="100000"/>
              </a:lnSpc>
              <a:buFont typeface="Arial" panose="020B0604020202020204" pitchFamily="34"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和</a:t>
            </a:r>
            <a:r>
              <a:rPr lang="en-US" altLang="zh-CN" sz="1200" dirty="0" smtClean="0">
                <a:solidFill>
                  <a:schemeClr val="tx1"/>
                </a:solidFill>
                <a:latin typeface="微软雅黑 Light" panose="020B0502040204020203" pitchFamily="34" charset="-122"/>
                <a:ea typeface="微软雅黑 Light" panose="020B0502040204020203" pitchFamily="34" charset="-122"/>
              </a:rPr>
              <a:t>MOS</a:t>
            </a:r>
            <a:r>
              <a:rPr lang="zh-CN" altLang="en-US" sz="1200" dirty="0" smtClean="0">
                <a:solidFill>
                  <a:schemeClr val="tx1"/>
                </a:solidFill>
                <a:latin typeface="微软雅黑 Light" panose="020B0502040204020203" pitchFamily="34" charset="-122"/>
                <a:ea typeface="微软雅黑 Light" panose="020B0502040204020203" pitchFamily="34" charset="-122"/>
              </a:rPr>
              <a:t>的不同之处：</a:t>
            </a:r>
            <a:r>
              <a:rPr lang="en-US" altLang="zh-CN" sz="1200" b="1" dirty="0" smtClean="0">
                <a:solidFill>
                  <a:schemeClr val="tx1"/>
                </a:solidFill>
                <a:latin typeface="微软雅黑 Light" panose="020B0502040204020203" pitchFamily="34" charset="-122"/>
                <a:ea typeface="微软雅黑 Light" panose="020B0502040204020203" pitchFamily="34" charset="-122"/>
              </a:rPr>
              <a:t>P+</a:t>
            </a:r>
            <a:r>
              <a:rPr lang="zh-CN" altLang="en-US" sz="1200" b="1" dirty="0" smtClean="0">
                <a:solidFill>
                  <a:schemeClr val="tx1"/>
                </a:solidFill>
                <a:latin typeface="微软雅黑 Light" panose="020B0502040204020203" pitchFamily="34" charset="-122"/>
                <a:ea typeface="微软雅黑 Light" panose="020B0502040204020203" pitchFamily="34" charset="-122"/>
              </a:rPr>
              <a:t>区的空穴会进入</a:t>
            </a:r>
            <a:r>
              <a:rPr lang="en-US" altLang="zh-CN" sz="1200" b="1" dirty="0" smtClean="0">
                <a:solidFill>
                  <a:schemeClr val="tx1"/>
                </a:solidFill>
                <a:latin typeface="微软雅黑 Light" panose="020B0502040204020203" pitchFamily="34" charset="-122"/>
                <a:ea typeface="微软雅黑 Light" panose="020B0502040204020203" pitchFamily="34" charset="-122"/>
              </a:rPr>
              <a:t>N-</a:t>
            </a:r>
            <a:r>
              <a:rPr lang="zh-CN" altLang="en-US" sz="1200" b="1" dirty="0" smtClean="0">
                <a:solidFill>
                  <a:schemeClr val="tx1"/>
                </a:solidFill>
                <a:latin typeface="微软雅黑 Light" panose="020B0502040204020203" pitchFamily="34" charset="-122"/>
                <a:ea typeface="微软雅黑 Light" panose="020B0502040204020203" pitchFamily="34" charset="-122"/>
              </a:rPr>
              <a:t>，因为</a:t>
            </a:r>
            <a:r>
              <a:rPr lang="en-US" altLang="zh-CN" sz="1200" b="1" dirty="0" smtClean="0">
                <a:solidFill>
                  <a:schemeClr val="tx1"/>
                </a:solidFill>
                <a:latin typeface="微软雅黑 Light" panose="020B0502040204020203" pitchFamily="34" charset="-122"/>
                <a:ea typeface="微软雅黑 Light" panose="020B0502040204020203" pitchFamily="34" charset="-122"/>
              </a:rPr>
              <a:t>N-</a:t>
            </a:r>
            <a:r>
              <a:rPr lang="zh-CN" altLang="en-US" sz="1200" b="1" dirty="0" smtClean="0">
                <a:solidFill>
                  <a:schemeClr val="tx1"/>
                </a:solidFill>
                <a:latin typeface="微软雅黑 Light" panose="020B0502040204020203" pitchFamily="34" charset="-122"/>
                <a:ea typeface="微软雅黑 Light" panose="020B0502040204020203" pitchFamily="34" charset="-122"/>
              </a:rPr>
              <a:t>的掺杂很少，于是会吸引大量电子从</a:t>
            </a:r>
            <a:r>
              <a:rPr lang="en-US" altLang="zh-CN" sz="1200" b="1" dirty="0" smtClean="0">
                <a:solidFill>
                  <a:schemeClr val="tx1"/>
                </a:solidFill>
                <a:latin typeface="微软雅黑 Light" panose="020B0502040204020203" pitchFamily="34" charset="-122"/>
                <a:ea typeface="微软雅黑 Light" panose="020B0502040204020203" pitchFamily="34" charset="-122"/>
              </a:rPr>
              <a:t>N+</a:t>
            </a:r>
            <a:r>
              <a:rPr lang="zh-CN" altLang="en-US" sz="1200" b="1" dirty="0" smtClean="0">
                <a:solidFill>
                  <a:schemeClr val="tx1"/>
                </a:solidFill>
                <a:latin typeface="微软雅黑 Light" panose="020B0502040204020203" pitchFamily="34" charset="-122"/>
                <a:ea typeface="微软雅黑 Light" panose="020B0502040204020203" pitchFamily="34" charset="-122"/>
              </a:rPr>
              <a:t>到</a:t>
            </a:r>
            <a:r>
              <a:rPr lang="en-US" altLang="zh-CN" sz="1200" b="1" dirty="0" smtClean="0">
                <a:solidFill>
                  <a:schemeClr val="tx1"/>
                </a:solidFill>
                <a:latin typeface="微软雅黑 Light" panose="020B0502040204020203" pitchFamily="34" charset="-122"/>
                <a:ea typeface="微软雅黑 Light" panose="020B0502040204020203" pitchFamily="34" charset="-122"/>
              </a:rPr>
              <a:t>N-</a:t>
            </a:r>
            <a:r>
              <a:rPr lang="zh-CN" altLang="en-US" sz="1200" b="1" dirty="0" smtClean="0">
                <a:solidFill>
                  <a:schemeClr val="tx1"/>
                </a:solidFill>
                <a:latin typeface="微软雅黑 Light" panose="020B0502040204020203" pitchFamily="34" charset="-122"/>
                <a:ea typeface="微软雅黑 Light" panose="020B0502040204020203" pitchFamily="34" charset="-122"/>
              </a:rPr>
              <a:t>，由于载流子的注入，原本相对高阻的</a:t>
            </a:r>
            <a:r>
              <a:rPr lang="en-US" altLang="zh-CN" sz="1200" b="1" dirty="0" smtClean="0">
                <a:solidFill>
                  <a:schemeClr val="tx1"/>
                </a:solidFill>
                <a:latin typeface="微软雅黑 Light" panose="020B0502040204020203" pitchFamily="34" charset="-122"/>
                <a:ea typeface="微软雅黑 Light" panose="020B0502040204020203" pitchFamily="34" charset="-122"/>
              </a:rPr>
              <a:t>N-</a:t>
            </a:r>
            <a:r>
              <a:rPr lang="zh-CN" altLang="en-US" sz="1200" b="1" dirty="0" smtClean="0">
                <a:solidFill>
                  <a:schemeClr val="tx1"/>
                </a:solidFill>
                <a:latin typeface="微软雅黑 Light" panose="020B0502040204020203" pitchFamily="34" charset="-122"/>
                <a:ea typeface="微软雅黑 Light" panose="020B0502040204020203" pitchFamily="34" charset="-122"/>
              </a:rPr>
              <a:t>区导电率迅速上升。</a:t>
            </a:r>
            <a:r>
              <a:rPr lang="zh-CN" altLang="en-US" sz="12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这个过程就是电导调制效应，但</a:t>
            </a:r>
            <a:r>
              <a:rPr lang="en-US" altLang="zh-CN" sz="12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IGBT</a:t>
            </a:r>
            <a:r>
              <a:rPr lang="zh-CN" altLang="en-US" sz="12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的</a:t>
            </a:r>
            <a:r>
              <a:rPr lang="en-US" altLang="zh-CN" sz="12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VCEsat</a:t>
            </a:r>
            <a:r>
              <a:rPr lang="zh-CN" altLang="en-US" sz="12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低是因为它，但拖尾电流同样是因为它。</a:t>
            </a:r>
            <a:endParaRPr lang="zh-CN" altLang="en-US" sz="12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2"/>
            </p:custDataLst>
          </p:nvPr>
        </p:nvSpPr>
        <p:spPr>
          <a:xfrm>
            <a:off x="3358515" y="3861435"/>
            <a:ext cx="659765" cy="224790"/>
          </a:xfrm>
          <a:prstGeom prst="rect">
            <a:avLst/>
          </a:prstGeom>
          <a:noFill/>
        </p:spPr>
        <p:txBody>
          <a:bodyPr wrap="square" rtlCol="0">
            <a:noAutofit/>
          </a:bodyPr>
          <a:p>
            <a:pPr lvl="0" indent="0" algn="l">
              <a:buClrTx/>
              <a:buSzTx/>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sym typeface="+mn-ea"/>
              </a:rPr>
              <a:t>低掺杂</a:t>
            </a:r>
            <a:endParaRPr lang="zh-CN" altLang="en-US" sz="1200" dirty="0" smtClean="0">
              <a:solidFill>
                <a:srgbClr val="FF0000"/>
              </a:solidFill>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13"/>
            </p:custDataLst>
          </p:nvPr>
        </p:nvSpPr>
        <p:spPr>
          <a:xfrm>
            <a:off x="3358515" y="4149090"/>
            <a:ext cx="709930" cy="224790"/>
          </a:xfrm>
          <a:prstGeom prst="rect">
            <a:avLst/>
          </a:prstGeom>
          <a:noFill/>
        </p:spPr>
        <p:txBody>
          <a:bodyPr wrap="square" rtlCol="0">
            <a:noAutofit/>
          </a:bodyPr>
          <a:p>
            <a:pPr lvl="0" indent="0" algn="l">
              <a:buClrTx/>
              <a:buSzTx/>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sym typeface="+mn-ea"/>
              </a:rPr>
              <a:t>高掺杂</a:t>
            </a:r>
            <a:endParaRPr lang="en-US" altLang="zh-CN" sz="1200" i="1" dirty="0" smtClean="0">
              <a:solidFill>
                <a:srgbClr val="FF0000"/>
              </a:solidFill>
              <a:latin typeface="微软雅黑 Light" panose="020B0502040204020203" pitchFamily="34" charset="-122"/>
              <a:ea typeface="微软雅黑 Light" panose="020B0502040204020203" pitchFamily="34" charset="-122"/>
              <a:sym typeface="+mn-ea"/>
            </a:endParaRPr>
          </a:p>
        </p:txBody>
      </p:sp>
      <p:cxnSp>
        <p:nvCxnSpPr>
          <p:cNvPr id="19" name="直接连接符 18"/>
          <p:cNvCxnSpPr/>
          <p:nvPr/>
        </p:nvCxnSpPr>
        <p:spPr>
          <a:xfrm flipV="1">
            <a:off x="7607300" y="3140710"/>
            <a:ext cx="7175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4"/>
            </p:custDataLst>
          </p:nvPr>
        </p:nvSpPr>
        <p:spPr>
          <a:xfrm>
            <a:off x="7174865" y="2853055"/>
            <a:ext cx="1159510" cy="2800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电导调制</a:t>
            </a:r>
            <a:r>
              <a:rPr lang="zh-CN" altLang="en-US" sz="1200" dirty="0" smtClean="0">
                <a:highlight>
                  <a:srgbClr val="00FF00"/>
                </a:highlight>
                <a:latin typeface="微软雅黑 Light" panose="020B0502040204020203" pitchFamily="34" charset="-122"/>
                <a:ea typeface="微软雅黑 Light" panose="020B0502040204020203" pitchFamily="34" charset="-122"/>
              </a:rPr>
              <a:t>效应</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IGBT</a:t>
            </a:r>
            <a:r>
              <a:rPr dirty="0" smtClean="0"/>
              <a:t>的技术</a:t>
            </a:r>
            <a:r>
              <a:rPr dirty="0" smtClean="0"/>
              <a:t>路线</a:t>
            </a:r>
            <a:endParaRPr dirty="0" smtClean="0"/>
          </a:p>
        </p:txBody>
      </p:sp>
      <p:sp>
        <p:nvSpPr>
          <p:cNvPr id="8" name="文本框 7"/>
          <p:cNvSpPr txBox="1"/>
          <p:nvPr>
            <p:custDataLst>
              <p:tags r:id="rId1"/>
            </p:custDataLst>
          </p:nvPr>
        </p:nvSpPr>
        <p:spPr>
          <a:xfrm>
            <a:off x="8903335" y="2132965"/>
            <a:ext cx="2202180" cy="270129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拖尾电流</a:t>
            </a:r>
            <a:r>
              <a:rPr lang="zh-CN" altLang="en-US" sz="1200" dirty="0" smtClean="0">
                <a:highlight>
                  <a:srgbClr val="FFFF00"/>
                </a:highlight>
                <a:latin typeface="微软雅黑 Light" panose="020B0502040204020203" pitchFamily="34" charset="-122"/>
                <a:ea typeface="微软雅黑 Light" panose="020B0502040204020203" pitchFamily="34" charset="-122"/>
              </a:rPr>
              <a:t>特性</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基本</a:t>
            </a:r>
            <a:r>
              <a:rPr lang="zh-CN" altLang="en-US" sz="1200" dirty="0" smtClean="0">
                <a:highlight>
                  <a:srgbClr val="FFFF00"/>
                </a:highlight>
                <a:latin typeface="微软雅黑 Light" panose="020B0502040204020203" pitchFamily="34" charset="-122"/>
                <a:ea typeface="微软雅黑 Light" panose="020B0502040204020203" pitchFamily="34" charset="-122"/>
              </a:rPr>
              <a:t>模型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怎么算</a:t>
            </a:r>
            <a:r>
              <a:rPr lang="zh-CN" altLang="en-US" sz="1200" dirty="0" smtClean="0">
                <a:highlight>
                  <a:srgbClr val="FFFF00"/>
                </a:highlight>
                <a:latin typeface="微软雅黑 Light" panose="020B0502040204020203" pitchFamily="34" charset="-122"/>
                <a:ea typeface="微软雅黑 Light" panose="020B0502040204020203" pitchFamily="34" charset="-122"/>
              </a:rPr>
              <a:t>损耗</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怎么设计</a:t>
            </a:r>
            <a:r>
              <a:rPr lang="zh-CN" altLang="en-US" sz="1200" dirty="0" smtClean="0">
                <a:highlight>
                  <a:srgbClr val="FFFF00"/>
                </a:highlight>
                <a:latin typeface="微软雅黑 Light" panose="020B0502040204020203" pitchFamily="34" charset="-122"/>
                <a:ea typeface="微软雅黑 Light" panose="020B0502040204020203" pitchFamily="34" charset="-122"/>
              </a:rPr>
              <a:t>驱动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反向二极管的</a:t>
            </a:r>
            <a:r>
              <a:rPr lang="zh-CN" altLang="en-US" sz="1200" dirty="0" smtClean="0">
                <a:highlight>
                  <a:srgbClr val="FFFF00"/>
                </a:highlight>
                <a:latin typeface="微软雅黑 Light" panose="020B0502040204020203" pitchFamily="34" charset="-122"/>
                <a:ea typeface="微软雅黑 Light" panose="020B0502040204020203" pitchFamily="34" charset="-122"/>
              </a:rPr>
              <a:t>特性</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IGBT</a:t>
            </a:r>
            <a:r>
              <a:rPr lang="zh-CN" altLang="en-US" sz="1200" dirty="0" smtClean="0">
                <a:highlight>
                  <a:srgbClr val="FFFF00"/>
                </a:highlight>
                <a:latin typeface="微软雅黑 Light" panose="020B0502040204020203" pitchFamily="34" charset="-122"/>
                <a:ea typeface="微软雅黑 Light" panose="020B0502040204020203" pitchFamily="34" charset="-122"/>
              </a:rPr>
              <a:t>为什么需要负压关断，</a:t>
            </a:r>
            <a:r>
              <a:rPr lang="en-US" altLang="zh-CN" sz="1200" dirty="0" smtClean="0">
                <a:highlight>
                  <a:srgbClr val="FFFF00"/>
                </a:highlight>
                <a:latin typeface="微软雅黑 Light" panose="020B0502040204020203" pitchFamily="34" charset="-122"/>
                <a:ea typeface="微软雅黑 Light" panose="020B0502040204020203" pitchFamily="34" charset="-122"/>
              </a:rPr>
              <a:t>MOS</a:t>
            </a:r>
            <a:r>
              <a:rPr lang="zh-CN" altLang="en-US" sz="1200" dirty="0" smtClean="0">
                <a:highlight>
                  <a:srgbClr val="FFFF00"/>
                </a:highlight>
                <a:latin typeface="微软雅黑 Light" panose="020B0502040204020203" pitchFamily="34" charset="-122"/>
                <a:ea typeface="微软雅黑 Light" panose="020B0502040204020203" pitchFamily="34" charset="-122"/>
              </a:rPr>
              <a:t>为什么不需要（</a:t>
            </a:r>
            <a:r>
              <a:rPr lang="en-US" altLang="zh-CN" sz="1200" dirty="0" smtClean="0">
                <a:highlight>
                  <a:srgbClr val="FFFF00"/>
                </a:highlight>
                <a:latin typeface="微软雅黑 Light" panose="020B0502040204020203" pitchFamily="34" charset="-122"/>
                <a:ea typeface="微软雅黑 Light" panose="020B0502040204020203" pitchFamily="34" charset="-122"/>
              </a:rPr>
              <a:t>IGBT</a:t>
            </a:r>
            <a:r>
              <a:rPr lang="zh-CN" altLang="en-US" sz="1200" dirty="0" smtClean="0">
                <a:highlight>
                  <a:srgbClr val="FFFF00"/>
                </a:highlight>
                <a:latin typeface="微软雅黑 Light" panose="020B0502040204020203" pitchFamily="34" charset="-122"/>
                <a:ea typeface="微软雅黑 Light" panose="020B0502040204020203" pitchFamily="34" charset="-122"/>
              </a:rPr>
              <a:t>是双极型器件，</a:t>
            </a:r>
            <a:r>
              <a:rPr lang="en-US" altLang="zh-CN" sz="1200" dirty="0" smtClean="0">
                <a:highlight>
                  <a:srgbClr val="FFFF00"/>
                </a:highlight>
                <a:latin typeface="微软雅黑 Light" panose="020B0502040204020203" pitchFamily="34" charset="-122"/>
                <a:ea typeface="微软雅黑 Light" panose="020B0502040204020203" pitchFamily="34" charset="-122"/>
              </a:rPr>
              <a:t>MOS</a:t>
            </a:r>
            <a:r>
              <a:rPr lang="zh-CN" altLang="en-US" sz="1200" dirty="0" smtClean="0">
                <a:highlight>
                  <a:srgbClr val="FFFF00"/>
                </a:highlight>
                <a:latin typeface="微软雅黑 Light" panose="020B0502040204020203" pitchFamily="34" charset="-122"/>
                <a:ea typeface="微软雅黑 Light" panose="020B0502040204020203" pitchFamily="34" charset="-122"/>
              </a:rPr>
              <a:t>是单极性</a:t>
            </a:r>
            <a:r>
              <a:rPr lang="zh-CN" altLang="en-US" sz="1200" dirty="0" smtClean="0">
                <a:highlight>
                  <a:srgbClr val="FFFF00"/>
                </a:highlight>
                <a:latin typeface="微软雅黑 Light" panose="020B0502040204020203" pitchFamily="34" charset="-122"/>
                <a:ea typeface="微软雅黑 Light" panose="020B0502040204020203" pitchFamily="34" charset="-122"/>
              </a:rPr>
              <a:t>器件）</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2"/>
            </p:custDataLst>
          </p:nvPr>
        </p:nvSpPr>
        <p:spPr>
          <a:xfrm>
            <a:off x="7305675" y="908685"/>
            <a:ext cx="4202430"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可以参考</a:t>
            </a:r>
            <a:r>
              <a:rPr lang="en-US" altLang="zh-CN" sz="1200" dirty="0" smtClean="0">
                <a:latin typeface="微软雅黑 Light" panose="020B0502040204020203" pitchFamily="34" charset="-122"/>
                <a:ea typeface="微软雅黑 Light" panose="020B0502040204020203" pitchFamily="34" charset="-122"/>
              </a:rPr>
              <a:t>Infineon</a:t>
            </a:r>
            <a:r>
              <a:rPr lang="zh-CN" altLang="en-US" sz="1200" dirty="0" smtClean="0">
                <a:latin typeface="微软雅黑 Light" panose="020B0502040204020203" pitchFamily="34" charset="-122"/>
                <a:ea typeface="微软雅黑 Light" panose="020B0502040204020203" pitchFamily="34" charset="-122"/>
              </a:rPr>
              <a:t>的手册</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IGBT</a:t>
            </a:r>
            <a:r>
              <a:rPr lang="zh-CN" altLang="en-US" sz="1200" b="1" i="1" dirty="0" smtClean="0">
                <a:latin typeface="微软雅黑 Light" panose="020B0502040204020203" pitchFamily="34" charset="-122"/>
                <a:ea typeface="微软雅黑 Light" panose="020B0502040204020203" pitchFamily="34" charset="-122"/>
                <a:sym typeface="+mn-ea"/>
              </a:rPr>
              <a:t>模块：</a:t>
            </a:r>
            <a:r>
              <a:rPr lang="zh-CN" altLang="en-US" sz="1200" b="1" i="1" dirty="0" smtClean="0">
                <a:latin typeface="微软雅黑 Light" panose="020B0502040204020203" pitchFamily="34" charset="-122"/>
                <a:ea typeface="微软雅黑 Light" panose="020B0502040204020203" pitchFamily="34" charset="-122"/>
                <a:sym typeface="+mn-ea"/>
              </a:rPr>
              <a:t>技术、驱动和</a:t>
            </a:r>
            <a:r>
              <a:rPr lang="zh-CN" altLang="en-US" sz="1200" b="1" i="1" dirty="0" smtClean="0">
                <a:latin typeface="微软雅黑 Light" panose="020B0502040204020203" pitchFamily="34" charset="-122"/>
                <a:ea typeface="微软雅黑 Light" panose="020B0502040204020203" pitchFamily="34" charset="-122"/>
                <a:sym typeface="+mn-ea"/>
              </a:rPr>
              <a:t>应用》</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3"/>
            </p:custDataLst>
          </p:nvPr>
        </p:nvSpPr>
        <p:spPr>
          <a:xfrm>
            <a:off x="1846580" y="4509135"/>
            <a:ext cx="3025140" cy="58737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00FF00"/>
                </a:highlight>
                <a:latin typeface="微软雅黑 Light" panose="020B0502040204020203" pitchFamily="34" charset="-122"/>
                <a:ea typeface="微软雅黑 Light" panose="020B0502040204020203" pitchFamily="34" charset="-122"/>
              </a:rPr>
              <a:t>IGBT</a:t>
            </a:r>
            <a:r>
              <a:rPr lang="zh-CN" altLang="en-US" sz="1200" dirty="0" smtClean="0">
                <a:highlight>
                  <a:srgbClr val="00FF00"/>
                </a:highlight>
                <a:latin typeface="微软雅黑 Light" panose="020B0502040204020203" pitchFamily="34" charset="-122"/>
                <a:ea typeface="微软雅黑 Light" panose="020B0502040204020203" pitchFamily="34" charset="-122"/>
              </a:rPr>
              <a:t>内的</a:t>
            </a:r>
            <a:r>
              <a:rPr lang="en-US" altLang="zh-CN" sz="1200" dirty="0" smtClean="0">
                <a:highlight>
                  <a:srgbClr val="00FF00"/>
                </a:highlight>
                <a:latin typeface="微软雅黑 Light" panose="020B0502040204020203" pitchFamily="34" charset="-122"/>
                <a:ea typeface="微软雅黑 Light" panose="020B0502040204020203" pitchFamily="34" charset="-122"/>
              </a:rPr>
              <a:t>FWD</a:t>
            </a:r>
            <a:r>
              <a:rPr lang="zh-CN" altLang="en-US" sz="1200" dirty="0" smtClean="0">
                <a:highlight>
                  <a:srgbClr val="00FF00"/>
                </a:highlight>
                <a:latin typeface="微软雅黑 Light" panose="020B0502040204020203" pitchFamily="34" charset="-122"/>
                <a:ea typeface="微软雅黑 Light" panose="020B0502040204020203" pitchFamily="34" charset="-122"/>
              </a:rPr>
              <a:t>是单独封装的一个二极管，不是</a:t>
            </a:r>
            <a:r>
              <a:rPr lang="en-US" altLang="zh-CN" sz="1200" dirty="0" smtClean="0">
                <a:highlight>
                  <a:srgbClr val="00FF00"/>
                </a:highlight>
                <a:latin typeface="微软雅黑 Light" panose="020B0502040204020203" pitchFamily="34" charset="-122"/>
                <a:ea typeface="微软雅黑 Light" panose="020B0502040204020203" pitchFamily="34" charset="-122"/>
              </a:rPr>
              <a:t>IGBT</a:t>
            </a:r>
            <a:r>
              <a:rPr lang="zh-CN" altLang="en-US" sz="1200" dirty="0" smtClean="0">
                <a:highlight>
                  <a:srgbClr val="00FF00"/>
                </a:highlight>
                <a:latin typeface="微软雅黑 Light" panose="020B0502040204020203" pitchFamily="34" charset="-122"/>
                <a:ea typeface="微软雅黑 Light" panose="020B0502040204020203" pitchFamily="34" charset="-122"/>
              </a:rPr>
              <a:t>内部寄生的</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特性</a:t>
            </a:r>
            <a:endParaRPr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特性</a:t>
            </a:r>
            <a:endParaRPr dirty="0" smtClean="0"/>
          </a:p>
        </p:txBody>
      </p:sp>
      <p:sp>
        <p:nvSpPr>
          <p:cNvPr id="8" name="文本框 7"/>
          <p:cNvSpPr txBox="1"/>
          <p:nvPr>
            <p:custDataLst>
              <p:tags r:id="rId1"/>
            </p:custDataLst>
          </p:nvPr>
        </p:nvSpPr>
        <p:spPr>
          <a:xfrm>
            <a:off x="838200" y="1124585"/>
            <a:ext cx="2202180" cy="172085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没有反向</a:t>
            </a:r>
            <a:r>
              <a:rPr lang="zh-CN" altLang="en-US" sz="1200" dirty="0" smtClean="0">
                <a:highlight>
                  <a:srgbClr val="FFFF00"/>
                </a:highlight>
                <a:latin typeface="微软雅黑 Light" panose="020B0502040204020203" pitchFamily="34" charset="-122"/>
                <a:ea typeface="微软雅黑 Light" panose="020B0502040204020203" pitchFamily="34" charset="-122"/>
              </a:rPr>
              <a:t>恢复？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没有关断</a:t>
            </a:r>
            <a:r>
              <a:rPr lang="zh-CN" altLang="en-US" sz="1200" dirty="0" smtClean="0">
                <a:highlight>
                  <a:srgbClr val="FFFF00"/>
                </a:highlight>
                <a:latin typeface="微软雅黑 Light" panose="020B0502040204020203" pitchFamily="34" charset="-122"/>
                <a:ea typeface="微软雅黑 Light" panose="020B0502040204020203" pitchFamily="34" charset="-122"/>
              </a:rPr>
              <a:t>损耗？</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直流电感设计（</a:t>
            </a:r>
            <a:r>
              <a:rPr lang="en-US" altLang="zh-CN" dirty="0" smtClean="0"/>
              <a:t>Buck</a:t>
            </a:r>
            <a:r>
              <a:rPr dirty="0" smtClean="0"/>
              <a:t>、</a:t>
            </a:r>
            <a:r>
              <a:rPr lang="en-US" altLang="zh-CN" dirty="0" smtClean="0"/>
              <a:t>Boost</a:t>
            </a:r>
            <a:r>
              <a:rPr dirty="0" smtClean="0"/>
              <a:t>）</a:t>
            </a:r>
            <a:endParaRPr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交流电感设计（</a:t>
            </a:r>
            <a:r>
              <a:rPr lang="en-US" altLang="zh-CN" dirty="0" smtClean="0"/>
              <a:t>INV</a:t>
            </a:r>
            <a:r>
              <a:rPr dirty="0" smtClean="0"/>
              <a:t>）</a:t>
            </a:r>
            <a:endParaRPr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变压器设计（</a:t>
            </a:r>
            <a:r>
              <a:rPr lang="en-US" altLang="zh-CN" dirty="0" smtClean="0"/>
              <a:t>Flyback</a:t>
            </a:r>
            <a:r>
              <a:rPr dirty="0" smtClean="0"/>
              <a:t>、</a:t>
            </a:r>
            <a:r>
              <a:rPr lang="en-US" altLang="zh-CN" dirty="0" smtClean="0"/>
              <a:t>LLC</a:t>
            </a:r>
            <a:r>
              <a:rPr dirty="0" smtClean="0"/>
              <a:t>）</a:t>
            </a:r>
            <a:endParaRPr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特性</a:t>
            </a:r>
            <a:endParaRPr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特性</a:t>
            </a:r>
            <a:endParaRPr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a:t>
            </a:r>
            <a:r>
              <a:rPr dirty="0" smtClean="0">
                <a:sym typeface="+mn-ea"/>
              </a:rPr>
              <a:t>周期：</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622935" y="908685"/>
            <a:ext cx="5686425" cy="3091815"/>
          </a:xfrm>
          <a:prstGeom prst="rect">
            <a:avLst/>
          </a:prstGeom>
        </p:spPr>
      </p:pic>
      <p:pic>
        <p:nvPicPr>
          <p:cNvPr id="4" name="图片 3"/>
          <p:cNvPicPr>
            <a:picLocks noChangeAspect="1"/>
          </p:cNvPicPr>
          <p:nvPr/>
        </p:nvPicPr>
        <p:blipFill>
          <a:blip r:embed="rId3"/>
          <a:srcRect r="55040" b="60157"/>
          <a:stretch>
            <a:fillRect/>
          </a:stretch>
        </p:blipFill>
        <p:spPr>
          <a:xfrm>
            <a:off x="766445" y="4293235"/>
            <a:ext cx="3744595" cy="2188845"/>
          </a:xfrm>
          <a:prstGeom prst="rect">
            <a:avLst/>
          </a:prstGeom>
        </p:spPr>
      </p:pic>
      <p:pic>
        <p:nvPicPr>
          <p:cNvPr id="7" name="图片 6"/>
          <p:cNvPicPr>
            <a:picLocks noChangeAspect="1"/>
          </p:cNvPicPr>
          <p:nvPr/>
        </p:nvPicPr>
        <p:blipFill>
          <a:blip r:embed="rId3"/>
          <a:srcRect l="55337" b="60157"/>
          <a:stretch>
            <a:fillRect/>
          </a:stretch>
        </p:blipFill>
        <p:spPr>
          <a:xfrm>
            <a:off x="5158740" y="4220845"/>
            <a:ext cx="3719830" cy="2188845"/>
          </a:xfrm>
          <a:prstGeom prst="rect">
            <a:avLst/>
          </a:prstGeom>
        </p:spPr>
      </p:pic>
      <p:sp>
        <p:nvSpPr>
          <p:cNvPr id="9" name="矩形 8"/>
          <p:cNvSpPr/>
          <p:nvPr/>
        </p:nvSpPr>
        <p:spPr>
          <a:xfrm>
            <a:off x="2062480"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2783205" y="6021070"/>
            <a:ext cx="2202180" cy="58737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flipH="1">
            <a:off x="2062480" y="3786505"/>
            <a:ext cx="144145" cy="5060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2639060"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a:off x="2741295" y="3860800"/>
            <a:ext cx="263334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5"/>
            </p:custDataLst>
          </p:nvPr>
        </p:nvSpPr>
        <p:spPr>
          <a:xfrm>
            <a:off x="7174865" y="5970905"/>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矩形 12"/>
          <p:cNvSpPr/>
          <p:nvPr/>
        </p:nvSpPr>
        <p:spPr>
          <a:xfrm>
            <a:off x="2926715"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3"/>
          <a:srcRect t="51373" r="55041" b="9305"/>
          <a:stretch>
            <a:fillRect/>
          </a:stretch>
        </p:blipFill>
        <p:spPr>
          <a:xfrm>
            <a:off x="6599555" y="1133475"/>
            <a:ext cx="3744595" cy="2160270"/>
          </a:xfrm>
          <a:prstGeom prst="rect">
            <a:avLst/>
          </a:prstGeom>
        </p:spPr>
      </p:pic>
      <p:cxnSp>
        <p:nvCxnSpPr>
          <p:cNvPr id="15" name="直接连接符 14"/>
          <p:cNvCxnSpPr/>
          <p:nvPr/>
        </p:nvCxnSpPr>
        <p:spPr>
          <a:xfrm>
            <a:off x="2947035" y="1052830"/>
            <a:ext cx="3796030"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6"/>
            </p:custDataLst>
          </p:nvPr>
        </p:nvSpPr>
        <p:spPr>
          <a:xfrm>
            <a:off x="8806815" y="2912745"/>
            <a:ext cx="2816225" cy="151574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FF0000"/>
                </a:highlight>
                <a:latin typeface="微软雅黑 Light" panose="020B0502040204020203" pitchFamily="34" charset="-122"/>
                <a:ea typeface="微软雅黑 Light" panose="020B0502040204020203" pitchFamily="34" charset="-122"/>
              </a:rPr>
              <a:t>可能会考虑结电容</a:t>
            </a:r>
            <a:r>
              <a:rPr lang="en-US" altLang="zh-CN" sz="1200" dirty="0" smtClean="0">
                <a:highlight>
                  <a:srgbClr val="FF0000"/>
                </a:highlight>
                <a:latin typeface="微软雅黑 Light" panose="020B0502040204020203" pitchFamily="34" charset="-122"/>
                <a:ea typeface="微软雅黑 Light" panose="020B0502040204020203" pitchFamily="34" charset="-122"/>
              </a:rPr>
              <a:t>Cd</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这里为啥不把电源</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r>
              <a:rPr lang="zh-CN" altLang="en-US" sz="1200" dirty="0" smtClean="0">
                <a:highlight>
                  <a:srgbClr val="00FF00"/>
                </a:highlight>
                <a:latin typeface="微软雅黑 Light" panose="020B0502040204020203" pitchFamily="34" charset="-122"/>
                <a:ea typeface="微软雅黑 Light" panose="020B0502040204020203" pitchFamily="34" charset="-122"/>
              </a:rPr>
              <a:t>画在回路里呢？因为所有电容的电流都是</a:t>
            </a:r>
            <a:r>
              <a:rPr lang="en-US" altLang="zh-CN" sz="1200" dirty="0" smtClean="0">
                <a:highlight>
                  <a:srgbClr val="00FF00"/>
                </a:highlight>
                <a:latin typeface="微软雅黑 Light" panose="020B0502040204020203" pitchFamily="34" charset="-122"/>
                <a:ea typeface="微软雅黑 Light" panose="020B0502040204020203" pitchFamily="34" charset="-122"/>
              </a:rPr>
              <a:t>0.5ir</a:t>
            </a:r>
            <a:r>
              <a:rPr lang="zh-CN" altLang="en-US" sz="1200" dirty="0" smtClean="0">
                <a:highlight>
                  <a:srgbClr val="00FF00"/>
                </a:highlight>
                <a:latin typeface="微软雅黑 Light" panose="020B0502040204020203" pitchFamily="34" charset="-122"/>
                <a:ea typeface="微软雅黑 Light" panose="020B0502040204020203" pitchFamily="34" charset="-122"/>
              </a:rPr>
              <a:t>，可以认为流过</a:t>
            </a:r>
            <a:r>
              <a:rPr lang="en-US" altLang="zh-CN" sz="1200" dirty="0" smtClean="0">
                <a:highlight>
                  <a:srgbClr val="00FF00"/>
                </a:highlight>
                <a:latin typeface="微软雅黑 Light" panose="020B0502040204020203" pitchFamily="34" charset="-122"/>
                <a:ea typeface="微软雅黑 Light" panose="020B0502040204020203" pitchFamily="34" charset="-122"/>
              </a:rPr>
              <a:t>C1</a:t>
            </a:r>
            <a:r>
              <a:rPr lang="zh-CN" altLang="en-US" sz="1200" dirty="0" smtClean="0">
                <a:highlight>
                  <a:srgbClr val="00FF00"/>
                </a:highlight>
                <a:latin typeface="微软雅黑 Light" panose="020B0502040204020203" pitchFamily="34" charset="-122"/>
                <a:ea typeface="微软雅黑 Light" panose="020B0502040204020203" pitchFamily="34" charset="-122"/>
              </a:rPr>
              <a:t>的电流全部经过了</a:t>
            </a:r>
            <a:r>
              <a:rPr lang="en-US" altLang="zh-CN" sz="1200" dirty="0" smtClean="0">
                <a:highlight>
                  <a:srgbClr val="00FF00"/>
                </a:highlight>
                <a:latin typeface="微软雅黑 Light" panose="020B0502040204020203" pitchFamily="34" charset="-122"/>
                <a:ea typeface="微软雅黑 Light" panose="020B0502040204020203" pitchFamily="34" charset="-122"/>
              </a:rPr>
              <a:t>C3</a:t>
            </a:r>
            <a:r>
              <a:rPr lang="zh-CN" altLang="en-US" sz="1200" dirty="0" smtClean="0">
                <a:highlight>
                  <a:srgbClr val="00FF00"/>
                </a:highlight>
                <a:latin typeface="微软雅黑 Light" panose="020B0502040204020203" pitchFamily="34" charset="-122"/>
                <a:ea typeface="微软雅黑 Light" panose="020B0502040204020203" pitchFamily="34" charset="-122"/>
              </a:rPr>
              <a:t>，不会经过</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右箭头 16"/>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rot="18780000">
            <a:off x="6847840" y="37884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8687435" y="5733415"/>
            <a:ext cx="86423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7"/>
            </p:custDataLst>
          </p:nvPr>
        </p:nvSpPr>
        <p:spPr>
          <a:xfrm>
            <a:off x="9526270" y="5445760"/>
            <a:ext cx="2487930" cy="1005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如果工作在</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容性区</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，电流可能已经反向了，此时走</a:t>
            </a:r>
            <a:r>
              <a:rPr lang="en-US" altLang="zh-CN" sz="1200" dirty="0" smtClean="0">
                <a:highlight>
                  <a:srgbClr val="00FF00"/>
                </a:highlight>
                <a:latin typeface="微软雅黑 Light" panose="020B0502040204020203" pitchFamily="34" charset="-122"/>
                <a:ea typeface="微软雅黑 Light" panose="020B0502040204020203" pitchFamily="34" charset="-122"/>
              </a:rPr>
              <a:t>D2/D3</a:t>
            </a:r>
            <a:r>
              <a:rPr lang="zh-CN" altLang="en-US" sz="1200" dirty="0" smtClean="0">
                <a:highlight>
                  <a:srgbClr val="00FF00"/>
                </a:highlight>
                <a:latin typeface="微软雅黑 Light" panose="020B0502040204020203" pitchFamily="34" charset="-122"/>
                <a:ea typeface="微软雅黑 Light" panose="020B0502040204020203" pitchFamily="34" charset="-122"/>
              </a:rPr>
              <a:t>，在</a:t>
            </a:r>
            <a:r>
              <a:rPr lang="en-US" altLang="zh-CN" sz="1200" dirty="0" smtClean="0">
                <a:highlight>
                  <a:srgbClr val="00FF00"/>
                </a:highlight>
                <a:latin typeface="微软雅黑 Light" panose="020B0502040204020203" pitchFamily="34" charset="-122"/>
                <a:ea typeface="微软雅黑 Light" panose="020B0502040204020203" pitchFamily="34" charset="-122"/>
              </a:rPr>
              <a:t>T1/T4</a:t>
            </a:r>
            <a:r>
              <a:rPr lang="zh-CN" altLang="en-US" sz="1200" dirty="0" smtClean="0">
                <a:highlight>
                  <a:srgbClr val="00FF00"/>
                </a:highlight>
                <a:latin typeface="微软雅黑 Light" panose="020B0502040204020203" pitchFamily="34" charset="-122"/>
                <a:ea typeface="微软雅黑 Light" panose="020B0502040204020203" pitchFamily="34" charset="-122"/>
              </a:rPr>
              <a:t>开通时</a:t>
            </a:r>
            <a:r>
              <a:rPr lang="en-US" altLang="zh-CN" sz="1200" dirty="0" smtClean="0">
                <a:highlight>
                  <a:srgbClr val="00FF00"/>
                </a:highlight>
                <a:latin typeface="微软雅黑 Light" panose="020B0502040204020203" pitchFamily="34" charset="-122"/>
                <a:ea typeface="微软雅黑 Light" panose="020B0502040204020203" pitchFamily="34" charset="-122"/>
              </a:rPr>
              <a:t>ZCS</a:t>
            </a:r>
            <a:r>
              <a:rPr lang="zh-CN" altLang="en-US" sz="1200" dirty="0" smtClean="0">
                <a:highlight>
                  <a:srgbClr val="00FF00"/>
                </a:highlight>
                <a:latin typeface="微软雅黑 Light" panose="020B0502040204020203" pitchFamily="34" charset="-122"/>
                <a:ea typeface="微软雅黑 Light" panose="020B0502040204020203" pitchFamily="34" charset="-122"/>
              </a:rPr>
              <a:t>，但</a:t>
            </a:r>
            <a:r>
              <a:rPr lang="zh-CN" altLang="en-US" sz="1200" dirty="0" smtClean="0">
                <a:highlight>
                  <a:srgbClr val="00FF00"/>
                </a:highlight>
                <a:latin typeface="微软雅黑 Light" panose="020B0502040204020203" pitchFamily="34" charset="-122"/>
                <a:ea typeface="微软雅黑 Light" panose="020B0502040204020203" pitchFamily="34" charset="-122"/>
              </a:rPr>
              <a:t>可能发生桥臂直通；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主要原因是普通</a:t>
            </a:r>
            <a:r>
              <a:rPr lang="en-US" altLang="zh-CN" sz="1200" dirty="0" smtClean="0">
                <a:highlight>
                  <a:srgbClr val="FF0000"/>
                </a:highlight>
                <a:latin typeface="微软雅黑 Light" panose="020B0502040204020203" pitchFamily="34" charset="-122"/>
                <a:ea typeface="微软雅黑 Light" panose="020B0502040204020203" pitchFamily="34" charset="-122"/>
              </a:rPr>
              <a:t>Si</a:t>
            </a:r>
            <a:r>
              <a:rPr lang="zh-CN" altLang="en-US" sz="1200" dirty="0" smtClean="0">
                <a:highlight>
                  <a:srgbClr val="FF0000"/>
                </a:highlight>
                <a:latin typeface="微软雅黑 Light" panose="020B0502040204020203" pitchFamily="34" charset="-122"/>
                <a:ea typeface="微软雅黑 Light" panose="020B0502040204020203" pitchFamily="34" charset="-122"/>
              </a:rPr>
              <a:t>的体二极管反向恢复特性特别差！</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8"/>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原边电压是滞后副边电压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2063115" y="909320"/>
          <a:ext cx="7560310" cy="446532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rgbClr val="FF0000"/>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rcRect l="55337" r="-298" b="61880"/>
          <a:stretch>
            <a:fillRect/>
          </a:stretch>
        </p:blipFill>
        <p:spPr>
          <a:xfrm>
            <a:off x="6600190" y="1269365"/>
            <a:ext cx="3744595" cy="2088515"/>
          </a:xfrm>
          <a:prstGeom prst="rect">
            <a:avLst/>
          </a:prstGeom>
        </p:spPr>
      </p:pic>
      <p:pic>
        <p:nvPicPr>
          <p:cNvPr id="6" name="图片 5"/>
          <p:cNvPicPr>
            <a:picLocks noChangeAspect="1"/>
          </p:cNvPicPr>
          <p:nvPr/>
        </p:nvPicPr>
        <p:blipFill>
          <a:blip r:embed="rId2"/>
          <a:srcRect l="55633" t="51373" r="277" b="9305"/>
          <a:stretch>
            <a:fillRect/>
          </a:stretch>
        </p:blipFill>
        <p:spPr>
          <a:xfrm>
            <a:off x="190500" y="4364990"/>
            <a:ext cx="3672205" cy="21602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4"/>
          <a:stretch>
            <a:fillRect/>
          </a:stretch>
        </p:blipFill>
        <p:spPr>
          <a:xfrm>
            <a:off x="622935" y="908685"/>
            <a:ext cx="5686425" cy="3091815"/>
          </a:xfrm>
          <a:prstGeom prst="rect">
            <a:avLst/>
          </a:prstGeom>
        </p:spPr>
      </p:pic>
      <p:sp>
        <p:nvSpPr>
          <p:cNvPr id="9" name="矩形 8"/>
          <p:cNvSpPr/>
          <p:nvPr/>
        </p:nvSpPr>
        <p:spPr>
          <a:xfrm>
            <a:off x="3138805"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flipH="1">
            <a:off x="2134870" y="3933190"/>
            <a:ext cx="86423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3715385"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2998470"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862705" y="1125220"/>
            <a:ext cx="288036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1"/>
          <a:srcRect r="55047" b="61880"/>
          <a:stretch>
            <a:fillRect/>
          </a:stretch>
        </p:blipFill>
        <p:spPr>
          <a:xfrm>
            <a:off x="5300345" y="4364990"/>
            <a:ext cx="3743960" cy="2088515"/>
          </a:xfrm>
          <a:prstGeom prst="rect">
            <a:avLst/>
          </a:prstGeom>
        </p:spPr>
      </p:pic>
      <p:cxnSp>
        <p:nvCxnSpPr>
          <p:cNvPr id="18" name="直接连接符 17"/>
          <p:cNvCxnSpPr>
            <a:stCxn id="9" idx="2"/>
          </p:cNvCxnSpPr>
          <p:nvPr/>
        </p:nvCxnSpPr>
        <p:spPr>
          <a:xfrm>
            <a:off x="3406140" y="3848100"/>
            <a:ext cx="211264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93460"/>
            <a:ext cx="2745740" cy="642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结电容放电完成后，二极管导通，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为啥这时候就能给负载提供电流呢？因为</a:t>
            </a:r>
            <a:r>
              <a:rPr lang="en-US" altLang="zh-CN" sz="1200" dirty="0" smtClean="0">
                <a:highlight>
                  <a:srgbClr val="FF0000"/>
                </a:highlight>
                <a:latin typeface="微软雅黑 Light" panose="020B0502040204020203" pitchFamily="34" charset="-122"/>
                <a:ea typeface="微软雅黑 Light" panose="020B0502040204020203" pitchFamily="34" charset="-122"/>
              </a:rPr>
              <a:t>Vp</a:t>
            </a:r>
            <a:r>
              <a:rPr lang="zh-CN" altLang="en-US" sz="1200" dirty="0" smtClean="0">
                <a:highlight>
                  <a:srgbClr val="FF0000"/>
                </a:highlight>
                <a:latin typeface="微软雅黑 Light" panose="020B0502040204020203" pitchFamily="34" charset="-122"/>
                <a:ea typeface="微软雅黑 Light" panose="020B0502040204020203" pitchFamily="34" charset="-122"/>
              </a:rPr>
              <a:t>上的电压又达到了？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463155" y="6093460"/>
            <a:ext cx="2202180" cy="5111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Vp</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7"/>
            </p:custDataLst>
          </p:nvPr>
        </p:nvSpPr>
        <p:spPr>
          <a:xfrm>
            <a:off x="8687435" y="2997200"/>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rot="18900000">
            <a:off x="6743700" y="378904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8"/>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原边电压是滞后副边电压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55322" t="51252" r="-291" b="10234"/>
          <a:stretch>
            <a:fillRect/>
          </a:stretch>
        </p:blipFill>
        <p:spPr>
          <a:xfrm>
            <a:off x="5515610" y="4221480"/>
            <a:ext cx="3745230" cy="2110105"/>
          </a:xfrm>
          <a:prstGeom prst="rect">
            <a:avLst/>
          </a:prstGeom>
        </p:spPr>
      </p:pic>
      <p:pic>
        <p:nvPicPr>
          <p:cNvPr id="8" name="图片 7"/>
          <p:cNvPicPr>
            <a:picLocks noChangeAspect="1"/>
          </p:cNvPicPr>
          <p:nvPr/>
        </p:nvPicPr>
        <p:blipFill>
          <a:blip r:embed="rId1"/>
          <a:srcRect l="-8" t="51252" r="55047" b="10234"/>
          <a:stretch>
            <a:fillRect/>
          </a:stretch>
        </p:blipFill>
        <p:spPr>
          <a:xfrm>
            <a:off x="118110" y="4274185"/>
            <a:ext cx="3744595" cy="211010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3"/>
          <a:stretch>
            <a:fillRect/>
          </a:stretch>
        </p:blipFill>
        <p:spPr>
          <a:xfrm>
            <a:off x="622935" y="908685"/>
            <a:ext cx="5686425" cy="3091815"/>
          </a:xfrm>
          <a:prstGeom prst="rect">
            <a:avLst/>
          </a:prstGeom>
        </p:spPr>
      </p:pic>
      <p:cxnSp>
        <p:nvCxnSpPr>
          <p:cNvPr id="26" name="直接连接符 25"/>
          <p:cNvCxnSpPr>
            <a:stCxn id="13" idx="2"/>
          </p:cNvCxnSpPr>
          <p:nvPr/>
        </p:nvCxnSpPr>
        <p:spPr>
          <a:xfrm flipH="1">
            <a:off x="2134870" y="3848100"/>
            <a:ext cx="1913890" cy="5892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4010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连接符 17"/>
          <p:cNvCxnSpPr/>
          <p:nvPr/>
        </p:nvCxnSpPr>
        <p:spPr>
          <a:xfrm>
            <a:off x="4222750" y="3717290"/>
            <a:ext cx="158432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616200" cy="64262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463155" y="6093460"/>
            <a:ext cx="2202180" cy="5937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结电容放电完成后，反并联二极管导通，开始给负载</a:t>
            </a:r>
            <a:r>
              <a:rPr lang="zh-CN" altLang="en-US" sz="1200" dirty="0" smtClean="0">
                <a:highlight>
                  <a:srgbClr val="FFFF00"/>
                </a:highlight>
                <a:latin typeface="微软雅黑 Light" panose="020B0502040204020203" pitchFamily="34" charset="-122"/>
                <a:ea typeface="微软雅黑 Light" panose="020B0502040204020203" pitchFamily="34" charset="-122"/>
              </a:rPr>
              <a:t>供电；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137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6"/>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原边电压是滞后副边电压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l="267" t="52647" r="55081" b="9180"/>
          <a:stretch>
            <a:fillRect/>
          </a:stretch>
        </p:blipFill>
        <p:spPr>
          <a:xfrm>
            <a:off x="6526530" y="1340485"/>
            <a:ext cx="3722370" cy="2088515"/>
          </a:xfrm>
          <a:prstGeom prst="rect">
            <a:avLst/>
          </a:prstGeom>
        </p:spPr>
      </p:pic>
      <p:pic>
        <p:nvPicPr>
          <p:cNvPr id="10" name="图片 9"/>
          <p:cNvPicPr>
            <a:picLocks noChangeAspect="1"/>
          </p:cNvPicPr>
          <p:nvPr/>
        </p:nvPicPr>
        <p:blipFill>
          <a:blip r:embed="rId1"/>
          <a:srcRect l="55286" r="-205" b="60515"/>
          <a:stretch>
            <a:fillRect/>
          </a:stretch>
        </p:blipFill>
        <p:spPr>
          <a:xfrm>
            <a:off x="4942840" y="4292600"/>
            <a:ext cx="3744595" cy="2160270"/>
          </a:xfrm>
          <a:prstGeom prst="rect">
            <a:avLst/>
          </a:prstGeom>
        </p:spPr>
      </p:pic>
      <p:pic>
        <p:nvPicPr>
          <p:cNvPr id="9" name="图片 8"/>
          <p:cNvPicPr>
            <a:picLocks noChangeAspect="1"/>
          </p:cNvPicPr>
          <p:nvPr/>
        </p:nvPicPr>
        <p:blipFill>
          <a:blip r:embed="rId1"/>
          <a:srcRect r="55081" b="60515"/>
          <a:stretch>
            <a:fillRect/>
          </a:stretch>
        </p:blipFill>
        <p:spPr>
          <a:xfrm>
            <a:off x="118110" y="4365625"/>
            <a:ext cx="3744595" cy="2160270"/>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86423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2647315" y="908685"/>
            <a:ext cx="137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646805" y="1124585"/>
            <a:ext cx="309626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4" idx="2"/>
          </p:cNvCxnSpPr>
          <p:nvPr/>
        </p:nvCxnSpPr>
        <p:spPr>
          <a:xfrm>
            <a:off x="3168650" y="3848100"/>
            <a:ext cx="213423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759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电流开始下降，</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2846070" y="908685"/>
            <a:ext cx="645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573145"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6"/>
            </p:custDataLst>
          </p:nvPr>
        </p:nvSpPr>
        <p:spPr>
          <a:xfrm>
            <a:off x="8806815" y="3056255"/>
            <a:ext cx="2701290" cy="10153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00FF00"/>
                </a:highlight>
                <a:latin typeface="微软雅黑 Light" panose="020B0502040204020203" pitchFamily="34" charset="-122"/>
                <a:ea typeface="微软雅黑 Light" panose="020B0502040204020203" pitchFamily="34" charset="-122"/>
              </a:rPr>
              <a:t>设计死区时间一定要大于这个模态的时间；</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19020000">
            <a:off x="6814820" y="37979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7"/>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a:t>
            </a:r>
            <a:r>
              <a:rPr lang="zh-CN" altLang="en-US" sz="1200" dirty="0" smtClean="0">
                <a:highlight>
                  <a:srgbClr val="FFFF00"/>
                </a:highlight>
                <a:latin typeface="微软雅黑 Light" panose="020B0502040204020203" pitchFamily="34" charset="-122"/>
                <a:ea typeface="微软雅黑 Light" panose="020B0502040204020203" pitchFamily="34" charset="-122"/>
              </a:rPr>
              <a:t>超前副边电压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rcRect l="55186" b="21180"/>
          <a:stretch>
            <a:fillRect/>
          </a:stretch>
        </p:blipFill>
        <p:spPr>
          <a:xfrm>
            <a:off x="6598920" y="1196975"/>
            <a:ext cx="3742690" cy="2096135"/>
          </a:xfrm>
          <a:prstGeom prst="rect">
            <a:avLst/>
          </a:prstGeom>
        </p:spPr>
      </p:pic>
      <p:pic>
        <p:nvPicPr>
          <p:cNvPr id="2" name="图片 1"/>
          <p:cNvPicPr>
            <a:picLocks noChangeAspect="1"/>
          </p:cNvPicPr>
          <p:nvPr/>
        </p:nvPicPr>
        <p:blipFill>
          <a:blip r:embed="rId1"/>
          <a:srcRect r="55345" b="21657"/>
          <a:stretch>
            <a:fillRect/>
          </a:stretch>
        </p:blipFill>
        <p:spPr>
          <a:xfrm>
            <a:off x="5299075" y="4353560"/>
            <a:ext cx="3729355" cy="2083435"/>
          </a:xfrm>
          <a:prstGeom prst="rect">
            <a:avLst/>
          </a:prstGeom>
        </p:spPr>
      </p:pic>
      <p:pic>
        <p:nvPicPr>
          <p:cNvPr id="12" name="图片 11"/>
          <p:cNvPicPr>
            <a:picLocks noChangeAspect="1"/>
          </p:cNvPicPr>
          <p:nvPr/>
        </p:nvPicPr>
        <p:blipFill>
          <a:blip r:embed="rId2"/>
          <a:srcRect l="55240" t="52647" r="-144" b="9180"/>
          <a:stretch>
            <a:fillRect/>
          </a:stretch>
        </p:blipFill>
        <p:spPr>
          <a:xfrm>
            <a:off x="350520" y="4364990"/>
            <a:ext cx="3743325" cy="2088515"/>
          </a:xfrm>
          <a:prstGeom prst="rect">
            <a:avLst/>
          </a:prstGeom>
        </p:spPr>
      </p:pic>
      <p:pic>
        <p:nvPicPr>
          <p:cNvPr id="6" name="图片 5"/>
          <p:cNvPicPr>
            <a:picLocks noChangeAspect="1"/>
          </p:cNvPicPr>
          <p:nvPr/>
        </p:nvPicPr>
        <p:blipFill>
          <a:blip r:embed="rId3"/>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4"/>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717290"/>
            <a:ext cx="187198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732530" y="908685"/>
            <a:ext cx="20002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4222750" y="1052830"/>
            <a:ext cx="252031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13" idx="2"/>
          </p:cNvCxnSpPr>
          <p:nvPr/>
        </p:nvCxnSpPr>
        <p:spPr>
          <a:xfrm>
            <a:off x="3832860" y="3848100"/>
            <a:ext cx="1654810" cy="7327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319645" y="6021705"/>
            <a:ext cx="274764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导通，此时为</a:t>
            </a:r>
            <a:r>
              <a:rPr lang="en-US" altLang="zh-CN" sz="1200" dirty="0" smtClean="0">
                <a:highlight>
                  <a:srgbClr val="FFFF00"/>
                </a:highlight>
                <a:latin typeface="微软雅黑 Light" panose="020B0502040204020203" pitchFamily="34" charset="-122"/>
                <a:ea typeface="微软雅黑 Light" panose="020B0502040204020203" pitchFamily="34" charset="-122"/>
              </a:rPr>
              <a:t>ZVS</a:t>
            </a:r>
            <a:r>
              <a:rPr lang="zh-CN" altLang="en-US" sz="1200" dirty="0" smtClean="0">
                <a:highlight>
                  <a:srgbClr val="FFFF00"/>
                </a:highlight>
                <a:latin typeface="微软雅黑 Light" panose="020B0502040204020203" pitchFamily="34" charset="-122"/>
                <a:ea typeface="微软雅黑 Light" panose="020B0502040204020203" pitchFamily="34" charset="-122"/>
              </a:rPr>
              <a:t>开通，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013835" y="908685"/>
            <a:ext cx="64198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64490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7"/>
            </p:custDataLst>
          </p:nvPr>
        </p:nvSpPr>
        <p:spPr>
          <a:xfrm>
            <a:off x="8806815" y="3056255"/>
            <a:ext cx="2467610" cy="73660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电流开始上升，</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8660000">
            <a:off x="6743065" y="371538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8"/>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a:t>
            </a:r>
            <a:r>
              <a:rPr lang="zh-CN" altLang="en-US" sz="1200" dirty="0" smtClean="0">
                <a:highlight>
                  <a:srgbClr val="FFFF00"/>
                </a:highlight>
                <a:latin typeface="微软雅黑 Light" panose="020B0502040204020203" pitchFamily="34" charset="-122"/>
                <a:ea typeface="微软雅黑 Light" panose="020B0502040204020203" pitchFamily="34" charset="-122"/>
              </a:rPr>
              <a:t>超前副边电压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rcRect l="55489" t="2676" r="-572" b="20117"/>
          <a:stretch>
            <a:fillRect/>
          </a:stretch>
        </p:blipFill>
        <p:spPr>
          <a:xfrm>
            <a:off x="5375910" y="4293235"/>
            <a:ext cx="3744595" cy="2088515"/>
          </a:xfrm>
          <a:prstGeom prst="rect">
            <a:avLst/>
          </a:prstGeom>
        </p:spPr>
      </p:pic>
      <p:pic>
        <p:nvPicPr>
          <p:cNvPr id="10" name="图片 9"/>
          <p:cNvPicPr>
            <a:picLocks noChangeAspect="1"/>
          </p:cNvPicPr>
          <p:nvPr/>
        </p:nvPicPr>
        <p:blipFill>
          <a:blip r:embed="rId1"/>
          <a:srcRect r="54924" b="20117"/>
          <a:stretch>
            <a:fillRect/>
          </a:stretch>
        </p:blipFill>
        <p:spPr>
          <a:xfrm>
            <a:off x="262890" y="4293235"/>
            <a:ext cx="3743960" cy="2160905"/>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280860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46494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7637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6"/>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原边电压是</a:t>
            </a:r>
            <a:r>
              <a:rPr lang="zh-CN" altLang="en-US" sz="1200" dirty="0" smtClean="0">
                <a:highlight>
                  <a:srgbClr val="FFFF00"/>
                </a:highlight>
                <a:latin typeface="微软雅黑 Light" panose="020B0502040204020203" pitchFamily="34" charset="-122"/>
                <a:ea typeface="微软雅黑 Light" panose="020B0502040204020203" pitchFamily="34" charset="-122"/>
              </a:rPr>
              <a:t>超前副边电压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rcRect l="55271" b="61986"/>
          <a:stretch>
            <a:fillRect/>
          </a:stretch>
        </p:blipFill>
        <p:spPr>
          <a:xfrm>
            <a:off x="5447030" y="4333875"/>
            <a:ext cx="3728720" cy="2088515"/>
          </a:xfrm>
          <a:prstGeom prst="rect">
            <a:avLst/>
          </a:prstGeom>
        </p:spPr>
      </p:pic>
      <p:pic>
        <p:nvPicPr>
          <p:cNvPr id="8" name="图片 7"/>
          <p:cNvPicPr>
            <a:picLocks noChangeAspect="1"/>
          </p:cNvPicPr>
          <p:nvPr/>
        </p:nvPicPr>
        <p:blipFill>
          <a:blip r:embed="rId1"/>
          <a:srcRect r="55088" b="61234"/>
          <a:stretch>
            <a:fillRect/>
          </a:stretch>
        </p:blipFill>
        <p:spPr>
          <a:xfrm>
            <a:off x="550545" y="4292600"/>
            <a:ext cx="3743960" cy="2129790"/>
          </a:xfrm>
          <a:prstGeom prst="rect">
            <a:avLst/>
          </a:prstGeom>
        </p:spPr>
      </p:pic>
      <p:pic>
        <p:nvPicPr>
          <p:cNvPr id="4" name="图片 3"/>
          <p:cNvPicPr>
            <a:picLocks noChangeAspect="1"/>
          </p:cNvPicPr>
          <p:nvPr/>
        </p:nvPicPr>
        <p:blipFill>
          <a:blip r:embed="rId2"/>
          <a:stretch>
            <a:fillRect/>
          </a:stretch>
        </p:blipFill>
        <p:spPr>
          <a:xfrm>
            <a:off x="530225" y="836295"/>
            <a:ext cx="5822156" cy="3300413"/>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III</a:t>
            </a:r>
            <a:r>
              <a:rPr dirty="0" smtClean="0">
                <a:sym typeface="+mn-ea"/>
              </a:rPr>
              <a:t>，</a:t>
            </a:r>
            <a:r>
              <a:rPr lang="en-US" altLang="zh-CN" dirty="0" smtClean="0">
                <a:sym typeface="+mn-ea"/>
              </a:rPr>
              <a:t>Lm</a:t>
            </a:r>
            <a:r>
              <a:rPr dirty="0" smtClean="0">
                <a:sym typeface="+mn-ea"/>
              </a:rPr>
              <a:t>一直被钳位，开关周期</a:t>
            </a:r>
            <a:r>
              <a:rPr dirty="0" smtClean="0">
                <a:sym typeface="+mn-ea"/>
              </a:rPr>
              <a:t>等于谐振</a:t>
            </a:r>
            <a:r>
              <a:rPr dirty="0" smtClean="0">
                <a:sym typeface="+mn-ea"/>
              </a:rPr>
              <a:t>周期：</a:t>
            </a:r>
            <a:r>
              <a:rPr lang="en-US" altLang="zh-CN" i="1" dirty="0" smtClean="0"/>
              <a:t>f</a:t>
            </a:r>
            <a:r>
              <a:rPr lang="en-US" altLang="zh-CN" i="1" baseline="-25000" dirty="0" smtClean="0"/>
              <a:t>s</a:t>
            </a:r>
            <a:r>
              <a:rPr lang="en-US" altLang="zh-CN" dirty="0" smtClean="0"/>
              <a:t> =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2889250" y="3644900"/>
            <a:ext cx="18097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3754755" y="3848100"/>
            <a:ext cx="1908175" cy="445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3716655"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79869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648585" y="908685"/>
            <a:ext cx="103441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827145"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4"/>
            </p:custDataLst>
          </p:nvPr>
        </p:nvSpPr>
        <p:spPr>
          <a:xfrm>
            <a:off x="46355" y="765175"/>
            <a:ext cx="2037715" cy="2825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原边电压与副边电压同</a:t>
            </a:r>
            <a:r>
              <a:rPr lang="zh-CN" altLang="en-US" sz="1200" dirty="0" smtClean="0">
                <a:highlight>
                  <a:srgbClr val="FFFF00"/>
                </a:highlight>
                <a:latin typeface="微软雅黑 Light" panose="020B0502040204020203" pitchFamily="34" charset="-122"/>
                <a:ea typeface="微软雅黑 Light" panose="020B0502040204020203" pitchFamily="34" charset="-122"/>
              </a:rPr>
              <a:t>相</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1"/>
          <a:srcRect l="-16" t="52149" r="55096" b="10195"/>
          <a:stretch>
            <a:fillRect/>
          </a:stretch>
        </p:blipFill>
        <p:spPr>
          <a:xfrm>
            <a:off x="7294880" y="1412875"/>
            <a:ext cx="3744595" cy="2068830"/>
          </a:xfrm>
          <a:prstGeom prst="rect">
            <a:avLst/>
          </a:prstGeom>
        </p:spPr>
      </p:pic>
      <p:cxnSp>
        <p:nvCxnSpPr>
          <p:cNvPr id="12" name="直接连接符 11"/>
          <p:cNvCxnSpPr/>
          <p:nvPr/>
        </p:nvCxnSpPr>
        <p:spPr>
          <a:xfrm>
            <a:off x="3862705" y="1196975"/>
            <a:ext cx="360045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右箭头 12"/>
          <p:cNvSpPr/>
          <p:nvPr/>
        </p:nvSpPr>
        <p:spPr>
          <a:xfrm rot="18780000">
            <a:off x="7352030" y="384810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custDataLst>
              <p:tags r:id="rId5"/>
            </p:custDataLst>
          </p:nvPr>
        </p:nvSpPr>
        <p:spPr>
          <a:xfrm>
            <a:off x="9047480" y="4077335"/>
            <a:ext cx="2342515" cy="2889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后面的模态类似，就不赘述</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250190" y="3859530"/>
            <a:ext cx="4229100" cy="198882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谐振</a:t>
            </a:r>
            <a:r>
              <a:rPr dirty="0" smtClean="0">
                <a:sym typeface="+mn-ea"/>
              </a:rPr>
              <a:t>拓扑对比</a:t>
            </a:r>
            <a:r>
              <a:rPr dirty="0" smtClean="0">
                <a:sym typeface="+mn-ea"/>
              </a:rPr>
              <a:t>演变</a:t>
            </a:r>
            <a:endParaRPr dirty="0" smtClean="0">
              <a:sym typeface="+mn-ea"/>
            </a:endParaRPr>
          </a:p>
        </p:txBody>
      </p:sp>
      <p:pic>
        <p:nvPicPr>
          <p:cNvPr id="4" name="图片 3"/>
          <p:cNvPicPr>
            <a:picLocks noChangeAspect="1"/>
          </p:cNvPicPr>
          <p:nvPr/>
        </p:nvPicPr>
        <p:blipFill>
          <a:blip r:embed="rId2"/>
          <a:stretch>
            <a:fillRect/>
          </a:stretch>
        </p:blipFill>
        <p:spPr>
          <a:xfrm>
            <a:off x="283845" y="1165225"/>
            <a:ext cx="4556760" cy="2118360"/>
          </a:xfrm>
          <a:prstGeom prst="rect">
            <a:avLst/>
          </a:prstGeom>
        </p:spPr>
      </p:pic>
      <p:sp>
        <p:nvSpPr>
          <p:cNvPr id="21" name="文本框 20"/>
          <p:cNvSpPr txBox="1"/>
          <p:nvPr>
            <p:custDataLst>
              <p:tags r:id="rId3"/>
            </p:custDataLst>
          </p:nvPr>
        </p:nvSpPr>
        <p:spPr>
          <a:xfrm>
            <a:off x="2300605" y="2780665"/>
            <a:ext cx="2342515" cy="8007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并联谐振：轻载和重载差异太大，重载下无法升压、轻载下无法降压，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负载变化时无法输出稳定电压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7" name="文本框 6"/>
          <p:cNvSpPr txBox="1"/>
          <p:nvPr>
            <p:custDataLst>
              <p:tags r:id="rId4"/>
            </p:custDataLst>
          </p:nvPr>
        </p:nvSpPr>
        <p:spPr>
          <a:xfrm>
            <a:off x="2305685" y="5299710"/>
            <a:ext cx="2342515" cy="5391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串联谐振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SRC</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：增益太小，不能升压，但这个电路应该是可以用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矩形 7"/>
          <p:cNvSpPr/>
          <p:nvPr/>
        </p:nvSpPr>
        <p:spPr>
          <a:xfrm>
            <a:off x="250190" y="1124585"/>
            <a:ext cx="4481195" cy="251968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50190" y="3823335"/>
            <a:ext cx="4481195" cy="213360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5"/>
            </p:custDataLst>
          </p:nvPr>
        </p:nvSpPr>
        <p:spPr>
          <a:xfrm>
            <a:off x="2588260" y="980440"/>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PRC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
        <p:nvSpPr>
          <p:cNvPr id="11" name="文本框 10"/>
          <p:cNvSpPr txBox="1"/>
          <p:nvPr>
            <p:custDataLst>
              <p:tags r:id="rId6"/>
            </p:custDataLst>
          </p:nvPr>
        </p:nvSpPr>
        <p:spPr>
          <a:xfrm>
            <a:off x="2588260" y="3716020"/>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SRC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graphicFrame>
        <p:nvGraphicFramePr>
          <p:cNvPr id="12" name="对象 11"/>
          <p:cNvGraphicFramePr>
            <a:graphicFrameLocks noChangeAspect="1"/>
          </p:cNvGraphicFramePr>
          <p:nvPr/>
        </p:nvGraphicFramePr>
        <p:xfrm>
          <a:off x="8230931" y="1485165"/>
          <a:ext cx="3778051" cy="809280"/>
        </p:xfrm>
        <a:graphic>
          <a:graphicData uri="http://schemas.openxmlformats.org/presentationml/2006/ole">
            <mc:AlternateContent xmlns:mc="http://schemas.openxmlformats.org/markup-compatibility/2006">
              <mc:Choice xmlns:v="urn:schemas-microsoft-com:vml" Requires="v">
                <p:oleObj spid="_x0000_s13" name="" r:id="rId7" imgW="1890395" imgH="404495" progId="Equation.AxMath">
                  <p:embed/>
                </p:oleObj>
              </mc:Choice>
              <mc:Fallback>
                <p:oleObj name="" r:id="rId7" imgW="1890395" imgH="404495" progId="Equation.AxMath">
                  <p:embed/>
                  <p:pic>
                    <p:nvPicPr>
                      <p:cNvPr id="0" name="图片 2"/>
                      <p:cNvPicPr/>
                      <p:nvPr/>
                    </p:nvPicPr>
                    <p:blipFill>
                      <a:blip r:embed="rId8"/>
                      <a:stretch>
                        <a:fillRect/>
                      </a:stretch>
                    </p:blipFill>
                    <p:spPr>
                      <a:xfrm>
                        <a:off x="8230931" y="1485165"/>
                        <a:ext cx="3778051" cy="80928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7619962" y="2522900"/>
          <a:ext cx="928370" cy="472440"/>
        </p:xfrm>
        <a:graphic>
          <a:graphicData uri="http://schemas.openxmlformats.org/presentationml/2006/ole">
            <mc:AlternateContent xmlns:mc="http://schemas.openxmlformats.org/markup-compatibility/2006">
              <mc:Choice xmlns:v="urn:schemas-microsoft-com:vml" Requires="v">
                <p:oleObj spid="_x0000_s15" name="" r:id="rId9" imgW="464185" imgH="236220" progId="Equation.AxMath">
                  <p:embed/>
                </p:oleObj>
              </mc:Choice>
              <mc:Fallback>
                <p:oleObj name="" r:id="rId9" imgW="464185" imgH="236220" progId="Equation.AxMath">
                  <p:embed/>
                  <p:pic>
                    <p:nvPicPr>
                      <p:cNvPr id="0" name="图片 2"/>
                      <p:cNvPicPr/>
                      <p:nvPr/>
                    </p:nvPicPr>
                    <p:blipFill>
                      <a:blip r:embed="rId10"/>
                      <a:stretch>
                        <a:fillRect/>
                      </a:stretch>
                    </p:blipFill>
                    <p:spPr>
                      <a:xfrm>
                        <a:off x="7619962" y="2522900"/>
                        <a:ext cx="928370" cy="47244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8627707" y="2538140"/>
          <a:ext cx="609600" cy="457200"/>
        </p:xfrm>
        <a:graphic>
          <a:graphicData uri="http://schemas.openxmlformats.org/presentationml/2006/ole">
            <mc:AlternateContent xmlns:mc="http://schemas.openxmlformats.org/markup-compatibility/2006">
              <mc:Choice xmlns:v="urn:schemas-microsoft-com:vml" Requires="v">
                <p:oleObj spid="_x0000_s17" name="" r:id="rId11" imgW="304800" imgH="228600" progId="Equation.AxMath">
                  <p:embed/>
                </p:oleObj>
              </mc:Choice>
              <mc:Fallback>
                <p:oleObj name="" r:id="rId11" imgW="304800" imgH="228600" progId="Equation.AxMath">
                  <p:embed/>
                  <p:pic>
                    <p:nvPicPr>
                      <p:cNvPr id="0" name="图片 2"/>
                      <p:cNvPicPr/>
                      <p:nvPr/>
                    </p:nvPicPr>
                    <p:blipFill>
                      <a:blip r:embed="rId12"/>
                      <a:stretch>
                        <a:fillRect/>
                      </a:stretch>
                    </p:blipFill>
                    <p:spPr>
                      <a:xfrm>
                        <a:off x="8627707" y="2538140"/>
                        <a:ext cx="609600" cy="457200"/>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9347797" y="2553380"/>
          <a:ext cx="641350" cy="457200"/>
        </p:xfrm>
        <a:graphic>
          <a:graphicData uri="http://schemas.openxmlformats.org/presentationml/2006/ole">
            <mc:AlternateContent xmlns:mc="http://schemas.openxmlformats.org/markup-compatibility/2006">
              <mc:Choice xmlns:v="urn:schemas-microsoft-com:vml" Requires="v">
                <p:oleObj spid="_x0000_s19" name="" r:id="rId13" imgW="320675" imgH="228600" progId="Equation.AxMath">
                  <p:embed/>
                </p:oleObj>
              </mc:Choice>
              <mc:Fallback>
                <p:oleObj name="" r:id="rId13" imgW="320675" imgH="228600" progId="Equation.AxMath">
                  <p:embed/>
                  <p:pic>
                    <p:nvPicPr>
                      <p:cNvPr id="0" name="图片 2"/>
                      <p:cNvPicPr/>
                      <p:nvPr/>
                    </p:nvPicPr>
                    <p:blipFill>
                      <a:blip r:embed="rId14"/>
                      <a:stretch>
                        <a:fillRect/>
                      </a:stretch>
                    </p:blipFill>
                    <p:spPr>
                      <a:xfrm>
                        <a:off x="9347797" y="2553380"/>
                        <a:ext cx="641350" cy="457200"/>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0140277" y="2553380"/>
          <a:ext cx="605790" cy="457200"/>
        </p:xfrm>
        <a:graphic>
          <a:graphicData uri="http://schemas.openxmlformats.org/presentationml/2006/ole">
            <mc:AlternateContent xmlns:mc="http://schemas.openxmlformats.org/markup-compatibility/2006">
              <mc:Choice xmlns:v="urn:schemas-microsoft-com:vml" Requires="v">
                <p:oleObj spid="_x0000_s22" name="" r:id="rId15" imgW="302895" imgH="228600" progId="Equation.AxMath">
                  <p:embed/>
                </p:oleObj>
              </mc:Choice>
              <mc:Fallback>
                <p:oleObj name="" r:id="rId15" imgW="302895" imgH="228600" progId="Equation.AxMath">
                  <p:embed/>
                  <p:pic>
                    <p:nvPicPr>
                      <p:cNvPr id="0" name="图片 2"/>
                      <p:cNvPicPr/>
                      <p:nvPr/>
                    </p:nvPicPr>
                    <p:blipFill>
                      <a:blip r:embed="rId16"/>
                      <a:stretch>
                        <a:fillRect/>
                      </a:stretch>
                    </p:blipFill>
                    <p:spPr>
                      <a:xfrm>
                        <a:off x="10140277" y="2553380"/>
                        <a:ext cx="605790" cy="457200"/>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10897197" y="2538140"/>
          <a:ext cx="612140" cy="457200"/>
        </p:xfrm>
        <a:graphic>
          <a:graphicData uri="http://schemas.openxmlformats.org/presentationml/2006/ole">
            <mc:AlternateContent xmlns:mc="http://schemas.openxmlformats.org/markup-compatibility/2006">
              <mc:Choice xmlns:v="urn:schemas-microsoft-com:vml" Requires="v">
                <p:oleObj spid="_x0000_s24" name="" r:id="rId17" imgW="306070" imgH="228600" progId="Equation.AxMath">
                  <p:embed/>
                </p:oleObj>
              </mc:Choice>
              <mc:Fallback>
                <p:oleObj name="" r:id="rId17" imgW="306070" imgH="228600" progId="Equation.AxMath">
                  <p:embed/>
                  <p:pic>
                    <p:nvPicPr>
                      <p:cNvPr id="0" name="图片 2"/>
                      <p:cNvPicPr/>
                      <p:nvPr/>
                    </p:nvPicPr>
                    <p:blipFill>
                      <a:blip r:embed="rId18"/>
                      <a:stretch>
                        <a:fillRect/>
                      </a:stretch>
                    </p:blipFill>
                    <p:spPr>
                      <a:xfrm>
                        <a:off x="10897197" y="2538140"/>
                        <a:ext cx="612140" cy="457200"/>
                      </a:xfrm>
                      <a:prstGeom prst="rect">
                        <a:avLst/>
                      </a:prstGeom>
                    </p:spPr>
                  </p:pic>
                </p:oleObj>
              </mc:Fallback>
            </mc:AlternateContent>
          </a:graphicData>
        </a:graphic>
      </p:graphicFrame>
      <p:pic>
        <p:nvPicPr>
          <p:cNvPr id="25" name="图片 24"/>
          <p:cNvPicPr>
            <a:picLocks noChangeAspect="1"/>
          </p:cNvPicPr>
          <p:nvPr/>
        </p:nvPicPr>
        <p:blipFill>
          <a:blip r:embed="rId19"/>
          <a:stretch>
            <a:fillRect/>
          </a:stretch>
        </p:blipFill>
        <p:spPr>
          <a:xfrm>
            <a:off x="5080635" y="1196975"/>
            <a:ext cx="3068955" cy="1325880"/>
          </a:xfrm>
          <a:prstGeom prst="rect">
            <a:avLst/>
          </a:prstGeom>
        </p:spPr>
      </p:pic>
      <p:graphicFrame>
        <p:nvGraphicFramePr>
          <p:cNvPr id="26" name="对象 25"/>
          <p:cNvGraphicFramePr>
            <a:graphicFrameLocks noChangeAspect="1"/>
          </p:cNvGraphicFramePr>
          <p:nvPr/>
        </p:nvGraphicFramePr>
        <p:xfrm>
          <a:off x="8110817" y="3096305"/>
          <a:ext cx="3843020" cy="745490"/>
        </p:xfrm>
        <a:graphic>
          <a:graphicData uri="http://schemas.openxmlformats.org/presentationml/2006/ole">
            <mc:AlternateContent xmlns:mc="http://schemas.openxmlformats.org/markup-compatibility/2006">
              <mc:Choice xmlns:v="urn:schemas-microsoft-com:vml" Requires="v">
                <p:oleObj spid="_x0000_s27" name="" r:id="rId20" imgW="1922780" imgH="372745" progId="Equation.AxMath">
                  <p:embed/>
                </p:oleObj>
              </mc:Choice>
              <mc:Fallback>
                <p:oleObj name="" r:id="rId20" imgW="1922780" imgH="372745" progId="Equation.AxMath">
                  <p:embed/>
                  <p:pic>
                    <p:nvPicPr>
                      <p:cNvPr id="0" name="图片 2"/>
                      <p:cNvPicPr/>
                      <p:nvPr/>
                    </p:nvPicPr>
                    <p:blipFill>
                      <a:blip r:embed="rId21"/>
                      <a:stretch>
                        <a:fillRect/>
                      </a:stretch>
                    </p:blipFill>
                    <p:spPr>
                      <a:xfrm>
                        <a:off x="8110817" y="3096305"/>
                        <a:ext cx="3843020" cy="745490"/>
                      </a:xfrm>
                      <a:prstGeom prst="rect">
                        <a:avLst/>
                      </a:prstGeom>
                    </p:spPr>
                  </p:pic>
                </p:oleObj>
              </mc:Fallback>
            </mc:AlternateContent>
          </a:graphicData>
        </a:graphic>
      </p:graphicFrame>
      <p:sp>
        <p:nvSpPr>
          <p:cNvPr id="28" name="右箭头 27"/>
          <p:cNvSpPr/>
          <p:nvPr/>
        </p:nvSpPr>
        <p:spPr>
          <a:xfrm rot="5400000">
            <a:off x="11561445" y="2616200"/>
            <a:ext cx="545465"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8"/>
          <p:cNvPicPr>
            <a:picLocks noChangeAspect="1"/>
          </p:cNvPicPr>
          <p:nvPr/>
        </p:nvPicPr>
        <p:blipFill>
          <a:blip r:embed="rId22"/>
          <a:srcRect r="33731" b="14737"/>
          <a:stretch>
            <a:fillRect/>
          </a:stretch>
        </p:blipFill>
        <p:spPr>
          <a:xfrm>
            <a:off x="8110855" y="3823335"/>
            <a:ext cx="3898392" cy="2592324"/>
          </a:xfrm>
          <a:prstGeom prst="rect">
            <a:avLst/>
          </a:prstGeom>
        </p:spPr>
      </p:pic>
      <p:cxnSp>
        <p:nvCxnSpPr>
          <p:cNvPr id="30" name="直接连接符 29"/>
          <p:cNvCxnSpPr/>
          <p:nvPr/>
        </p:nvCxnSpPr>
        <p:spPr>
          <a:xfrm>
            <a:off x="11495405" y="5085715"/>
            <a:ext cx="0" cy="10795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1" name="文本框 30"/>
          <p:cNvSpPr txBox="1"/>
          <p:nvPr>
            <p:custDataLst>
              <p:tags r:id="rId23"/>
            </p:custDataLst>
          </p:nvPr>
        </p:nvSpPr>
        <p:spPr>
          <a:xfrm>
            <a:off x="11235690" y="4797425"/>
            <a:ext cx="796925" cy="2698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负载加重</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a:off x="9622790" y="5300980"/>
            <a:ext cx="1800225" cy="0"/>
          </a:xfrm>
          <a:prstGeom prst="line">
            <a:avLst/>
          </a:prstGeom>
          <a:ln w="28575">
            <a:solidFill>
              <a:schemeClr val="tx2">
                <a:lumMod val="60000"/>
                <a:lumOff val="40000"/>
              </a:schemeClr>
            </a:solidFill>
            <a:prstDash val="sysDot"/>
            <a:headEnd type="none"/>
            <a:tailEnd type="none"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flipH="1">
            <a:off x="9766935" y="4725035"/>
            <a:ext cx="144145" cy="5746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4"/>
            </p:custDataLst>
          </p:nvPr>
        </p:nvSpPr>
        <p:spPr>
          <a:xfrm>
            <a:off x="9695180" y="4293235"/>
            <a:ext cx="1482090" cy="3670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不同负载下稳</a:t>
            </a:r>
            <a:r>
              <a:rPr lang="zh-CN" altLang="en-US" sz="1200" dirty="0" smtClean="0">
                <a:highlight>
                  <a:srgbClr val="00FF00"/>
                </a:highlight>
                <a:latin typeface="微软雅黑 Light" panose="020B0502040204020203" pitchFamily="34" charset="-122"/>
                <a:ea typeface="微软雅黑 Light" panose="020B0502040204020203" pitchFamily="34" charset="-122"/>
              </a:rPr>
              <a:t>压开关频率波动</a:t>
            </a:r>
            <a:r>
              <a:rPr lang="zh-CN" altLang="en-US" sz="1200" dirty="0" smtClean="0">
                <a:highlight>
                  <a:srgbClr val="00FF00"/>
                </a:highlight>
                <a:latin typeface="微软雅黑 Light" panose="020B0502040204020203" pitchFamily="34" charset="-122"/>
                <a:ea typeface="微软雅黑 Light" panose="020B0502040204020203" pitchFamily="34" charset="-122"/>
              </a:rPr>
              <a:t>范围</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35" name="矩形 34"/>
          <p:cNvSpPr/>
          <p:nvPr/>
        </p:nvSpPr>
        <p:spPr>
          <a:xfrm>
            <a:off x="4942840" y="1124585"/>
            <a:ext cx="7157720" cy="5512435"/>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8627745" y="4364355"/>
            <a:ext cx="973455" cy="17113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custDataLst>
              <p:tags r:id="rId25"/>
            </p:custDataLst>
          </p:nvPr>
        </p:nvSpPr>
        <p:spPr>
          <a:xfrm>
            <a:off x="6471920" y="3644265"/>
            <a:ext cx="1991995" cy="53911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能工作在这个区域吗？有负载</a:t>
            </a:r>
            <a:r>
              <a:rPr lang="zh-CN" altLang="en-US" sz="1200" dirty="0" smtClean="0">
                <a:highlight>
                  <a:srgbClr val="FFFF00"/>
                </a:highlight>
                <a:latin typeface="微软雅黑 Light" panose="020B0502040204020203" pitchFamily="34" charset="-122"/>
                <a:ea typeface="微软雅黑 Light" panose="020B0502040204020203" pitchFamily="34" charset="-122"/>
              </a:rPr>
              <a:t>跳变立刻就工作在容性区</a:t>
            </a:r>
            <a:r>
              <a:rPr lang="zh-CN" altLang="en-US" sz="1200" dirty="0" smtClean="0">
                <a:highlight>
                  <a:srgbClr val="FFFF00"/>
                </a:highlight>
                <a:latin typeface="微软雅黑 Light" panose="020B0502040204020203" pitchFamily="34" charset="-122"/>
                <a:ea typeface="微软雅黑 Light" panose="020B0502040204020203" pitchFamily="34" charset="-122"/>
              </a:rPr>
              <a:t>了</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是可以的，但要控制</a:t>
            </a:r>
            <a:r>
              <a:rPr lang="en-US" altLang="zh-CN" sz="1200" dirty="0" smtClean="0">
                <a:highlight>
                  <a:srgbClr val="00FF00"/>
                </a:highlight>
                <a:latin typeface="微软雅黑 Light" panose="020B0502040204020203" pitchFamily="34" charset="-122"/>
                <a:ea typeface="微软雅黑 Light" panose="020B0502040204020203" pitchFamily="34" charset="-122"/>
              </a:rPr>
              <a:t>Qmax</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8" name="直接连接符 37"/>
          <p:cNvCxnSpPr/>
          <p:nvPr/>
        </p:nvCxnSpPr>
        <p:spPr>
          <a:xfrm flipH="1" flipV="1">
            <a:off x="8110855" y="4149090"/>
            <a:ext cx="576580" cy="41783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9" name="文本框 38"/>
          <p:cNvSpPr txBox="1"/>
          <p:nvPr>
            <p:custDataLst>
              <p:tags r:id="rId26"/>
            </p:custDataLst>
          </p:nvPr>
        </p:nvSpPr>
        <p:spPr>
          <a:xfrm>
            <a:off x="8543290" y="98107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LLC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电路设计</a:t>
            </a:r>
            <a:r>
              <a:rPr dirty="0" smtClean="0">
                <a:sym typeface="+mn-ea"/>
              </a:rPr>
              <a:t>流程</a:t>
            </a:r>
            <a:endParaRPr dirty="0" smtClean="0">
              <a:sym typeface="+mn-ea"/>
            </a:endParaRPr>
          </a:p>
        </p:txBody>
      </p:sp>
      <p:sp>
        <p:nvSpPr>
          <p:cNvPr id="2" name="文本框 1"/>
          <p:cNvSpPr txBox="1"/>
          <p:nvPr/>
        </p:nvSpPr>
        <p:spPr>
          <a:xfrm>
            <a:off x="622300" y="981075"/>
            <a:ext cx="5479415" cy="2087245"/>
          </a:xfrm>
          <a:prstGeom prst="rect">
            <a:avLst/>
          </a:prstGeom>
          <a:noFill/>
        </p:spPr>
        <p:txBody>
          <a:bodyPr wrap="square" rtlCol="0" anchor="t">
            <a:noAutofit/>
          </a:bodyPr>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关于</a:t>
            </a: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LLC</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的技术帖：</a:t>
            </a:r>
            <a:endPar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a:t>
            </a:r>
            <a:r>
              <a:rPr lang="zh-CN" altLang="en-US" sz="1200" dirty="0" smtClean="0">
                <a:latin typeface="微软雅黑 Light" panose="020B0502040204020203" pitchFamily="34" charset="-122"/>
                <a:ea typeface="微软雅黑 Light" panose="020B0502040204020203" pitchFamily="34" charset="-122"/>
                <a:sym typeface="+mn-ea"/>
              </a:rPr>
              <a:t>部分）：电源开关和谐振腔</a:t>
            </a:r>
            <a:r>
              <a:rPr lang="en-US" altLang="zh-CN" sz="1200" dirty="0" smtClean="0">
                <a:latin typeface="微软雅黑 Light" panose="020B0502040204020203" pitchFamily="34" charset="-122"/>
                <a:ea typeface="微软雅黑 Light" panose="020B0502040204020203" pitchFamily="34" charset="-122"/>
                <a:sym typeface="+mn-ea"/>
              </a:rPr>
              <a:t> https://www.monolithicpower.cn/learning/resources/understanding-llc-operation-part-i-power-switches-and-resonant-tank</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[2] </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II</a:t>
            </a:r>
            <a:r>
              <a:rPr lang="zh-CN" altLang="en-US" sz="1200" dirty="0" smtClean="0">
                <a:latin typeface="微软雅黑 Light" panose="020B0502040204020203" pitchFamily="34" charset="-122"/>
                <a:ea typeface="微软雅黑 Light" panose="020B0502040204020203" pitchFamily="34" charset="-122"/>
                <a:sym typeface="+mn-ea"/>
              </a:rPr>
              <a:t>部分）：</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变换器设计考量</a:t>
            </a:r>
            <a:r>
              <a:rPr lang="en-US" altLang="zh-CN" sz="1200" dirty="0" smtClean="0">
                <a:latin typeface="微软雅黑 Light" panose="020B0502040204020203" pitchFamily="34" charset="-122"/>
                <a:ea typeface="微软雅黑 Light" panose="020B0502040204020203" pitchFamily="34" charset="-122"/>
                <a:sym typeface="+mn-ea"/>
              </a:rPr>
              <a:t>https://www.monolithicpower.cn/cn/learning/resources/understanding-llc-operation-part-ii-what-to-consider-in-llc-converter-design</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设计指南：</a:t>
            </a:r>
            <a:endPar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1</a:t>
            </a:r>
            <a:r>
              <a:rPr lang="en-US" altLang="zh-CN" sz="1200" dirty="0" smtClean="0">
                <a:latin typeface="微软雅黑 Light" panose="020B0502040204020203" pitchFamily="34" charset="-122"/>
                <a:ea typeface="微软雅黑 Light" panose="020B0502040204020203" pitchFamily="34" charset="-122"/>
                <a:sym typeface="+mn-ea"/>
              </a:rPr>
              <a:t>] </a:t>
            </a:r>
            <a:r>
              <a:rPr lang="zh-CN" altLang="en-US" sz="1200" dirty="0" smtClean="0">
                <a:latin typeface="微软雅黑 Light" panose="020B0502040204020203" pitchFamily="34" charset="-122"/>
                <a:ea typeface="微软雅黑 Light" panose="020B0502040204020203" pitchFamily="34" charset="-122"/>
                <a:sym typeface="+mn-ea"/>
              </a:rPr>
              <a:t>https://www.monolithicpower.cn/design-tools/design-tools/llc-design-tool.html</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622300" y="3366135"/>
            <a:ext cx="4912995" cy="1877695"/>
          </a:xfrm>
          <a:prstGeom prst="rect">
            <a:avLst/>
          </a:prstGeom>
          <a:noFill/>
        </p:spPr>
        <p:txBody>
          <a:bodyPr wrap="square" rtlCol="0" anchor="t">
            <a:noAutofit/>
          </a:bodyPr>
          <a:p>
            <a:pPr lvl="0" indent="0" algn="l">
              <a:buClrTx/>
              <a:buSzTx/>
              <a:buFont typeface="Wingdings" panose="05000000000000000000" charset="0"/>
              <a:buNone/>
            </a:pP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选全桥</a:t>
            </a: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or</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半桥</a:t>
            </a:r>
            <a:endPar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endParaRPr>
          </a:p>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全桥拓扑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缺点：需要更多开关管，导通损耗增加；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优点：变压器匝比可以</a:t>
            </a:r>
            <a:r>
              <a:rPr lang="zh-CN" altLang="en-US" sz="1200" dirty="0" smtClean="0">
                <a:latin typeface="微软雅黑 Light" panose="020B0502040204020203" pitchFamily="34" charset="-122"/>
                <a:ea typeface="微软雅黑 Light" panose="020B0502040204020203" pitchFamily="34" charset="-122"/>
                <a:sym typeface="+mn-ea"/>
              </a:rPr>
              <a:t>降低；</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半桥拓扑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缺点：开关损耗会</a:t>
            </a:r>
            <a:r>
              <a:rPr lang="zh-CN" altLang="en-US" sz="1200" dirty="0" smtClean="0">
                <a:latin typeface="微软雅黑 Light" panose="020B0502040204020203" pitchFamily="34" charset="-122"/>
                <a:ea typeface="微软雅黑 Light" panose="020B0502040204020203" pitchFamily="34" charset="-122"/>
                <a:sym typeface="+mn-ea"/>
              </a:rPr>
              <a:t>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优点：开关管少，成本优势；电容</a:t>
            </a:r>
            <a:r>
              <a:rPr lang="en-US" altLang="zh-CN" sz="1200" dirty="0" smtClean="0">
                <a:latin typeface="微软雅黑 Light" panose="020B0502040204020203" pitchFamily="34" charset="-122"/>
                <a:ea typeface="微软雅黑 Light" panose="020B0502040204020203" pitchFamily="34" charset="-122"/>
                <a:sym typeface="+mn-ea"/>
              </a:rPr>
              <a:t>RMS</a:t>
            </a:r>
            <a:r>
              <a:rPr lang="zh-CN" altLang="en-US" sz="1200" dirty="0" smtClean="0">
                <a:latin typeface="微软雅黑 Light" panose="020B0502040204020203" pitchFamily="34" charset="-122"/>
                <a:ea typeface="微软雅黑 Light" panose="020B0502040204020203" pitchFamily="34" charset="-122"/>
                <a:sym typeface="+mn-ea"/>
              </a:rPr>
              <a:t>电流降低约</a:t>
            </a:r>
            <a:r>
              <a:rPr lang="en-US" altLang="zh-CN" sz="1200" dirty="0" smtClean="0">
                <a:latin typeface="微软雅黑 Light" panose="020B0502040204020203" pitchFamily="34" charset="-122"/>
                <a:ea typeface="微软雅黑 Light" panose="020B0502040204020203" pitchFamily="34" charset="-122"/>
                <a:sym typeface="+mn-ea"/>
              </a:rPr>
              <a:t>15%</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sym typeface="+mn-ea"/>
              </a:rPr>
              <a:t>建议：</a:t>
            </a:r>
            <a:r>
              <a:rPr lang="en-US" altLang="zh-CN" sz="1200" dirty="0" smtClean="0">
                <a:latin typeface="微软雅黑 Light" panose="020B0502040204020203" pitchFamily="34" charset="-122"/>
                <a:ea typeface="微软雅黑 Light" panose="020B0502040204020203" pitchFamily="34" charset="-122"/>
                <a:sym typeface="+mn-ea"/>
              </a:rPr>
              <a:t>1kW</a:t>
            </a:r>
            <a:r>
              <a:rPr lang="zh-CN" altLang="en-US" sz="1200" dirty="0" smtClean="0">
                <a:latin typeface="微软雅黑 Light" panose="020B0502040204020203" pitchFamily="34" charset="-122"/>
                <a:ea typeface="微软雅黑 Light" panose="020B0502040204020203" pitchFamily="34" charset="-122"/>
                <a:sym typeface="+mn-ea"/>
              </a:rPr>
              <a:t>以下的应用中用半桥拓扑，更高功率应用中用全桥</a:t>
            </a:r>
            <a:r>
              <a:rPr lang="zh-CN" altLang="en-US" sz="1200" dirty="0" smtClean="0">
                <a:latin typeface="微软雅黑 Light" panose="020B0502040204020203" pitchFamily="34" charset="-122"/>
                <a:ea typeface="微软雅黑 Light" panose="020B0502040204020203" pitchFamily="34" charset="-122"/>
                <a:sym typeface="+mn-ea"/>
              </a:rPr>
              <a:t>拓扑。</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37" name="文本框 36"/>
          <p:cNvSpPr txBox="1"/>
          <p:nvPr>
            <p:custDataLst>
              <p:tags r:id="rId1"/>
            </p:custDataLst>
          </p:nvPr>
        </p:nvSpPr>
        <p:spPr>
          <a:xfrm>
            <a:off x="6598920" y="1412875"/>
            <a:ext cx="4376420" cy="119824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这里的过程基本可以概括为：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定义谐振频率</a:t>
            </a:r>
            <a:r>
              <a:rPr lang="en-US" altLang="zh-CN" sz="1200" dirty="0" smtClean="0">
                <a:highlight>
                  <a:srgbClr val="FFFF00"/>
                </a:highlight>
                <a:latin typeface="微软雅黑 Light" panose="020B0502040204020203" pitchFamily="34" charset="-122"/>
                <a:ea typeface="微软雅黑 Light" panose="020B0502040204020203" pitchFamily="34" charset="-122"/>
              </a:rPr>
              <a:t>fr</a:t>
            </a:r>
            <a:r>
              <a:rPr lang="zh-CN" altLang="en-US" sz="1200" dirty="0" smtClean="0">
                <a:highlight>
                  <a:srgbClr val="FFFF00"/>
                </a:highlight>
                <a:latin typeface="微软雅黑 Light" panose="020B0502040204020203" pitchFamily="34" charset="-122"/>
                <a:ea typeface="微软雅黑 Light" panose="020B0502040204020203" pitchFamily="34" charset="-122"/>
              </a:rPr>
              <a:t>、电感比</a:t>
            </a:r>
            <a:r>
              <a:rPr lang="en-US" altLang="zh-CN" sz="1200" dirty="0" smtClean="0">
                <a:highlight>
                  <a:srgbClr val="FFFF00"/>
                </a:highlight>
                <a:latin typeface="微软雅黑 Light" panose="020B0502040204020203" pitchFamily="34" charset="-122"/>
                <a:ea typeface="微软雅黑 Light" panose="020B0502040204020203" pitchFamily="34" charset="-122"/>
              </a:rPr>
              <a:t>k</a:t>
            </a:r>
            <a:r>
              <a:rPr lang="zh-CN" altLang="en-US" sz="1200" dirty="0" smtClean="0">
                <a:highlight>
                  <a:srgbClr val="FFFF00"/>
                </a:highlight>
                <a:latin typeface="微软雅黑 Light" panose="020B0502040204020203" pitchFamily="34" charset="-122"/>
                <a:ea typeface="微软雅黑 Light" panose="020B0502040204020203" pitchFamily="34" charset="-122"/>
              </a:rPr>
              <a:t>、最大品质因数</a:t>
            </a:r>
            <a:r>
              <a:rPr lang="en-US" altLang="zh-CN" sz="1200" dirty="0" smtClean="0">
                <a:highlight>
                  <a:srgbClr val="FFFF00"/>
                </a:highlight>
                <a:latin typeface="微软雅黑 Light" panose="020B0502040204020203" pitchFamily="34" charset="-122"/>
                <a:ea typeface="微软雅黑 Light" panose="020B0502040204020203" pitchFamily="34" charset="-122"/>
              </a:rPr>
              <a:t>Qmax</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求解：</a:t>
            </a:r>
            <a:r>
              <a:rPr lang="en-US" altLang="zh-CN" sz="1200" dirty="0" smtClean="0">
                <a:highlight>
                  <a:srgbClr val="FFFF00"/>
                </a:highlight>
                <a:latin typeface="微软雅黑 Light" panose="020B0502040204020203" pitchFamily="34" charset="-122"/>
                <a:ea typeface="微软雅黑 Light" panose="020B0502040204020203" pitchFamily="34" charset="-122"/>
              </a:rPr>
              <a:t>Lr</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Cr</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m</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但是电感比对系统到底有什么性能影响，感觉没有说清楚，</a:t>
            </a:r>
            <a:r>
              <a:rPr lang="en-US" altLang="zh-CN" sz="1200" dirty="0" smtClean="0">
                <a:highlight>
                  <a:srgbClr val="FF0000"/>
                </a:highlight>
                <a:latin typeface="微软雅黑 Light" panose="020B0502040204020203" pitchFamily="34" charset="-122"/>
                <a:ea typeface="微软雅黑 Light" panose="020B0502040204020203" pitchFamily="34" charset="-122"/>
              </a:rPr>
              <a:t>fmax</a:t>
            </a:r>
            <a:r>
              <a:rPr lang="zh-CN" altLang="en-US" sz="1200" dirty="0" smtClean="0">
                <a:highlight>
                  <a:srgbClr val="FF0000"/>
                </a:highlight>
                <a:latin typeface="微软雅黑 Light" panose="020B0502040204020203" pitchFamily="34" charset="-122"/>
                <a:ea typeface="微软雅黑 Light" panose="020B0502040204020203" pitchFamily="34" charset="-122"/>
              </a:rPr>
              <a:t>通常也是简单地说可以用</a:t>
            </a:r>
            <a:r>
              <a:rPr lang="en-US" altLang="zh-CN" sz="1200" dirty="0" smtClean="0">
                <a:highlight>
                  <a:srgbClr val="FF0000"/>
                </a:highlight>
                <a:latin typeface="微软雅黑 Light" panose="020B0502040204020203" pitchFamily="34" charset="-122"/>
                <a:ea typeface="微软雅黑 Light" panose="020B0502040204020203" pitchFamily="34" charset="-122"/>
              </a:rPr>
              <a:t>burst</a:t>
            </a:r>
            <a:r>
              <a:rPr lang="zh-CN" altLang="en-US" sz="1200" dirty="0" smtClean="0">
                <a:highlight>
                  <a:srgbClr val="FF0000"/>
                </a:highlight>
                <a:latin typeface="微软雅黑 Light" panose="020B0502040204020203" pitchFamily="34" charset="-122"/>
                <a:ea typeface="微软雅黑 Light" panose="020B0502040204020203" pitchFamily="34" charset="-122"/>
              </a:rPr>
              <a:t>模式，细节不多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6598920" y="3213100"/>
            <a:ext cx="4376420" cy="4305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在</a:t>
            </a:r>
            <a:r>
              <a:rPr lang="en-US" altLang="zh-CN" sz="1200" dirty="0" smtClean="0">
                <a:highlight>
                  <a:srgbClr val="FFFF00"/>
                </a:highlight>
                <a:latin typeface="微软雅黑 Light" panose="020B0502040204020203" pitchFamily="34" charset="-122"/>
                <a:ea typeface="微软雅黑 Light" panose="020B0502040204020203" pitchFamily="34" charset="-122"/>
              </a:rPr>
              <a:t>Ifineon</a:t>
            </a:r>
            <a:r>
              <a:rPr lang="zh-CN" altLang="en-US" sz="1200" dirty="0" smtClean="0">
                <a:highlight>
                  <a:srgbClr val="FFFF00"/>
                </a:highlight>
                <a:latin typeface="微软雅黑 Light" panose="020B0502040204020203" pitchFamily="34" charset="-122"/>
                <a:ea typeface="微软雅黑 Light" panose="020B0502040204020203" pitchFamily="34" charset="-122"/>
              </a:rPr>
              <a:t>的文档里面有另一种设计方法</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关于容性区，桥臂直通风险</a:t>
            </a:r>
            <a:r>
              <a:rPr dirty="0" smtClean="0">
                <a:sym typeface="+mn-ea"/>
              </a:rPr>
              <a:t>分析</a:t>
            </a:r>
            <a:endParaRPr dirty="0" smtClean="0">
              <a:sym typeface="+mn-ea"/>
            </a:endParaRPr>
          </a:p>
        </p:txBody>
      </p:sp>
      <p:pic>
        <p:nvPicPr>
          <p:cNvPr id="4" name="图片 3"/>
          <p:cNvPicPr>
            <a:picLocks noChangeAspect="1"/>
          </p:cNvPicPr>
          <p:nvPr/>
        </p:nvPicPr>
        <p:blipFill>
          <a:blip r:embed="rId1"/>
          <a:stretch>
            <a:fillRect/>
          </a:stretch>
        </p:blipFill>
        <p:spPr>
          <a:xfrm>
            <a:off x="694690" y="909320"/>
            <a:ext cx="3604260" cy="1912620"/>
          </a:xfrm>
          <a:prstGeom prst="rect">
            <a:avLst/>
          </a:prstGeom>
        </p:spPr>
      </p:pic>
      <p:sp>
        <p:nvSpPr>
          <p:cNvPr id="10" name="文本框 9"/>
          <p:cNvSpPr txBox="1"/>
          <p:nvPr>
            <p:custDataLst>
              <p:tags r:id="rId2"/>
            </p:custDataLst>
          </p:nvPr>
        </p:nvSpPr>
        <p:spPr>
          <a:xfrm>
            <a:off x="982345" y="3048000"/>
            <a:ext cx="2342515" cy="4857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一般不建议进入容性区，可能发生桥臂</a:t>
            </a:r>
            <a:r>
              <a:rPr lang="zh-CN" altLang="en-US" sz="1200" dirty="0" smtClean="0">
                <a:highlight>
                  <a:srgbClr val="FFFF00"/>
                </a:highlight>
                <a:latin typeface="微软雅黑 Light" panose="020B0502040204020203" pitchFamily="34" charset="-122"/>
                <a:ea typeface="微软雅黑 Light" panose="020B0502040204020203" pitchFamily="34" charset="-122"/>
              </a:rPr>
              <a:t>直通</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3"/>
            </p:custDataLst>
          </p:nvPr>
        </p:nvSpPr>
        <p:spPr>
          <a:xfrm>
            <a:off x="6023610" y="2564765"/>
            <a:ext cx="3846195" cy="130111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0000"/>
                </a:highlight>
                <a:latin typeface="微软雅黑 Light" panose="020B0502040204020203" pitchFamily="34" charset="-122"/>
                <a:ea typeface="微软雅黑 Light" panose="020B0502040204020203" pitchFamily="34" charset="-122"/>
              </a:rPr>
              <a:t>fs&lt;fr</a:t>
            </a:r>
            <a:r>
              <a:rPr lang="zh-CN" altLang="en-US" sz="1200" dirty="0" smtClean="0">
                <a:highlight>
                  <a:srgbClr val="FF0000"/>
                </a:highlight>
                <a:latin typeface="微软雅黑 Light" panose="020B0502040204020203" pitchFamily="34" charset="-122"/>
                <a:ea typeface="微软雅黑 Light" panose="020B0502040204020203" pitchFamily="34" charset="-122"/>
              </a:rPr>
              <a:t>和</a:t>
            </a:r>
            <a:r>
              <a:rPr lang="en-US" altLang="zh-CN" sz="1200" dirty="0" smtClean="0">
                <a:highlight>
                  <a:srgbClr val="FF0000"/>
                </a:highlight>
                <a:latin typeface="微软雅黑 Light" panose="020B0502040204020203" pitchFamily="34" charset="-122"/>
                <a:ea typeface="微软雅黑 Light" panose="020B0502040204020203" pitchFamily="34" charset="-122"/>
              </a:rPr>
              <a:t>fs&gt;fr</a:t>
            </a:r>
            <a:r>
              <a:rPr lang="zh-CN" altLang="en-US" sz="1200" dirty="0" smtClean="0">
                <a:highlight>
                  <a:srgbClr val="FF0000"/>
                </a:highlight>
                <a:latin typeface="微软雅黑 Light" panose="020B0502040204020203" pitchFamily="34" charset="-122"/>
                <a:ea typeface="微软雅黑 Light" panose="020B0502040204020203" pitchFamily="34" charset="-122"/>
              </a:rPr>
              <a:t>两种模式下，为什么有的时候</a:t>
            </a:r>
            <a:r>
              <a:rPr lang="en-US" altLang="zh-CN" sz="1200" dirty="0" smtClean="0">
                <a:highlight>
                  <a:srgbClr val="FF0000"/>
                </a:highlight>
                <a:latin typeface="微软雅黑 Light" panose="020B0502040204020203" pitchFamily="34" charset="-122"/>
                <a:ea typeface="微软雅黑 Light" panose="020B0502040204020203" pitchFamily="34" charset="-122"/>
              </a:rPr>
              <a:t>Lm</a:t>
            </a:r>
            <a:r>
              <a:rPr lang="zh-CN" altLang="en-US" sz="1200" dirty="0" smtClean="0">
                <a:highlight>
                  <a:srgbClr val="FF0000"/>
                </a:highlight>
                <a:latin typeface="微软雅黑 Light" panose="020B0502040204020203" pitchFamily="34" charset="-122"/>
                <a:ea typeface="微软雅黑 Light" panose="020B0502040204020203" pitchFamily="34" charset="-122"/>
              </a:rPr>
              <a:t>能提供负载电流，有的情况又不能提供负载电流？</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rPr>
              <a:t>容性工作区因为体二极管的反向恢复特性受限，把反向恢复特性弄清楚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rPr>
              <a:t>如何设计，左边的区域能用</a:t>
            </a:r>
            <a:r>
              <a:rPr lang="zh-CN" altLang="en-US" sz="1200" dirty="0" smtClean="0">
                <a:highlight>
                  <a:srgbClr val="FF0000"/>
                </a:highlight>
                <a:latin typeface="微软雅黑 Light" panose="020B0502040204020203" pitchFamily="34" charset="-122"/>
                <a:ea typeface="微软雅黑 Light" panose="020B0502040204020203" pitchFamily="34" charset="-122"/>
              </a:rPr>
              <a:t>吗？</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总结</a:t>
            </a:r>
            <a:endParaRPr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1"/>
          <a:stretch>
            <a:fillRect/>
          </a:stretch>
        </p:blipFill>
        <p:spPr>
          <a:xfrm>
            <a:off x="7463155" y="2004060"/>
            <a:ext cx="2938463" cy="1928813"/>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特性</a:t>
            </a:r>
            <a:endParaRPr dirty="0" smtClean="0"/>
          </a:p>
        </p:txBody>
      </p:sp>
      <p:sp>
        <p:nvSpPr>
          <p:cNvPr id="3" name="文本框 2"/>
          <p:cNvSpPr txBox="1"/>
          <p:nvPr>
            <p:custDataLst>
              <p:tags r:id="rId2"/>
            </p:custDataLst>
          </p:nvPr>
        </p:nvSpPr>
        <p:spPr>
          <a:xfrm>
            <a:off x="7305675" y="836930"/>
            <a:ext cx="4202430"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可以参考</a:t>
            </a:r>
            <a:r>
              <a:rPr lang="en-US" altLang="zh-CN" sz="1200" dirty="0" smtClean="0">
                <a:latin typeface="微软雅黑 Light" panose="020B0502040204020203" pitchFamily="34" charset="-122"/>
                <a:ea typeface="微软雅黑 Light" panose="020B0502040204020203" pitchFamily="34" charset="-122"/>
              </a:rPr>
              <a:t>Infineon</a:t>
            </a:r>
            <a:r>
              <a:rPr lang="zh-CN" altLang="en-US" sz="1200" dirty="0" smtClean="0">
                <a:latin typeface="微软雅黑 Light" panose="020B0502040204020203" pitchFamily="34" charset="-122"/>
                <a:ea typeface="微软雅黑 Light" panose="020B0502040204020203" pitchFamily="34" charset="-122"/>
              </a:rPr>
              <a:t>的手册</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IGBT</a:t>
            </a:r>
            <a:r>
              <a:rPr lang="zh-CN" altLang="en-US" sz="1200" b="1" i="1" dirty="0" smtClean="0">
                <a:latin typeface="微软雅黑 Light" panose="020B0502040204020203" pitchFamily="34" charset="-122"/>
                <a:ea typeface="微软雅黑 Light" panose="020B0502040204020203" pitchFamily="34" charset="-122"/>
                <a:sym typeface="+mn-ea"/>
              </a:rPr>
              <a:t>模块：</a:t>
            </a:r>
            <a:r>
              <a:rPr lang="zh-CN" altLang="en-US" sz="1200" b="1" i="1" dirty="0" smtClean="0">
                <a:latin typeface="微软雅黑 Light" panose="020B0502040204020203" pitchFamily="34" charset="-122"/>
                <a:ea typeface="微软雅黑 Light" panose="020B0502040204020203" pitchFamily="34" charset="-122"/>
                <a:sym typeface="+mn-ea"/>
              </a:rPr>
              <a:t>技术、驱动和</a:t>
            </a:r>
            <a:r>
              <a:rPr lang="zh-CN" altLang="en-US" sz="1200" b="1" i="1" dirty="0" smtClean="0">
                <a:latin typeface="微软雅黑 Light" panose="020B0502040204020203" pitchFamily="34" charset="-122"/>
                <a:ea typeface="微软雅黑 Light" panose="020B0502040204020203" pitchFamily="34" charset="-122"/>
                <a:sym typeface="+mn-ea"/>
              </a:rPr>
              <a:t>应用》</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3"/>
          <a:stretch>
            <a:fillRect/>
          </a:stretch>
        </p:blipFill>
        <p:spPr>
          <a:xfrm>
            <a:off x="767080" y="1052830"/>
            <a:ext cx="5103495" cy="2165985"/>
          </a:xfrm>
          <a:prstGeom prst="rect">
            <a:avLst/>
          </a:prstGeom>
        </p:spPr>
      </p:pic>
      <p:cxnSp>
        <p:nvCxnSpPr>
          <p:cNvPr id="15" name="直接连接符 14"/>
          <p:cNvCxnSpPr/>
          <p:nvPr/>
        </p:nvCxnSpPr>
        <p:spPr>
          <a:xfrm flipH="1" flipV="1">
            <a:off x="4078605" y="1917065"/>
            <a:ext cx="144145"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 name="文本框 3"/>
          <p:cNvSpPr txBox="1"/>
          <p:nvPr>
            <p:custDataLst>
              <p:tags r:id="rId4"/>
            </p:custDataLst>
          </p:nvPr>
        </p:nvSpPr>
        <p:spPr>
          <a:xfrm>
            <a:off x="3430905" y="1628775"/>
            <a:ext cx="82740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雪崩</a:t>
            </a:r>
            <a:r>
              <a:rPr lang="zh-CN" altLang="en-US" sz="1200" dirty="0" smtClean="0">
                <a:highlight>
                  <a:srgbClr val="FFFF00"/>
                </a:highlight>
                <a:latin typeface="微软雅黑 Light" panose="020B0502040204020203" pitchFamily="34" charset="-122"/>
                <a:ea typeface="微软雅黑 Light" panose="020B0502040204020203" pitchFamily="34" charset="-122"/>
              </a:rPr>
              <a:t>电压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5231765" y="2637155"/>
            <a:ext cx="14351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5"/>
            </p:custDataLst>
          </p:nvPr>
        </p:nvSpPr>
        <p:spPr>
          <a:xfrm>
            <a:off x="4150995" y="2852420"/>
            <a:ext cx="238315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导通电压，</a:t>
            </a:r>
            <a:r>
              <a:rPr lang="en-US" altLang="zh-CN" sz="1200" dirty="0" smtClean="0">
                <a:highlight>
                  <a:srgbClr val="FFFF00"/>
                </a:highlight>
                <a:latin typeface="微软雅黑 Light" panose="020B0502040204020203" pitchFamily="34" charset="-122"/>
                <a:ea typeface="微软雅黑 Light" panose="020B0502040204020203" pitchFamily="34" charset="-122"/>
              </a:rPr>
              <a:t>Si</a:t>
            </a:r>
            <a:r>
              <a:rPr lang="zh-CN" altLang="en-US" sz="1200" dirty="0" smtClean="0">
                <a:highlight>
                  <a:srgbClr val="FFFF00"/>
                </a:highlight>
                <a:latin typeface="微软雅黑 Light" panose="020B0502040204020203" pitchFamily="34" charset="-122"/>
                <a:ea typeface="微软雅黑 Light" panose="020B0502040204020203" pitchFamily="34" charset="-122"/>
              </a:rPr>
              <a:t>管</a:t>
            </a:r>
            <a:r>
              <a:rPr lang="en-US" altLang="zh-CN" sz="1200" dirty="0" smtClean="0">
                <a:highlight>
                  <a:srgbClr val="FFFF00"/>
                </a:highlight>
                <a:latin typeface="微软雅黑 Light" panose="020B0502040204020203" pitchFamily="34" charset="-122"/>
                <a:ea typeface="微软雅黑 Light" panose="020B0502040204020203" pitchFamily="34" charset="-122"/>
              </a:rPr>
              <a:t>0.7V</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Ge</a:t>
            </a:r>
            <a:r>
              <a:rPr lang="zh-CN" altLang="en-US" sz="1200" dirty="0" smtClean="0">
                <a:highlight>
                  <a:srgbClr val="FFFF00"/>
                </a:highlight>
                <a:latin typeface="微软雅黑 Light" panose="020B0502040204020203" pitchFamily="34" charset="-122"/>
                <a:ea typeface="微软雅黑 Light" panose="020B0502040204020203" pitchFamily="34" charset="-122"/>
              </a:rPr>
              <a:t>管</a:t>
            </a:r>
            <a:r>
              <a:rPr lang="en-US" altLang="zh-CN" sz="1200" dirty="0" smtClean="0">
                <a:highlight>
                  <a:srgbClr val="FFFF00"/>
                </a:highlight>
                <a:latin typeface="微软雅黑 Light" panose="020B0502040204020203" pitchFamily="34" charset="-122"/>
                <a:ea typeface="微软雅黑 Light" panose="020B0502040204020203" pitchFamily="34" charset="-122"/>
              </a:rPr>
              <a:t>0.2</a:t>
            </a:r>
            <a:r>
              <a:rPr lang="en-US" altLang="zh-CN" sz="1200" dirty="0" smtClean="0">
                <a:highlight>
                  <a:srgbClr val="FFFF00"/>
                </a:highlight>
                <a:latin typeface="微软雅黑 Light" panose="020B0502040204020203" pitchFamily="34" charset="-122"/>
                <a:ea typeface="微软雅黑 Light" panose="020B0502040204020203" pitchFamily="34" charset="-122"/>
              </a:rPr>
              <a:t>V</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6"/>
            </p:custDataLst>
          </p:nvPr>
        </p:nvSpPr>
        <p:spPr>
          <a:xfrm>
            <a:off x="622300" y="3790315"/>
            <a:ext cx="3370580" cy="303530"/>
          </a:xfrm>
          <a:prstGeom prst="rect">
            <a:avLst/>
          </a:prstGeom>
          <a:noFill/>
        </p:spPr>
        <p:txBody>
          <a:bodyPr wrap="square" rtlCol="0">
            <a:noAutofit/>
          </a:bodyPr>
          <a:p>
            <a:pPr marL="171450" indent="-171450" algn="l">
              <a:lnSpc>
                <a:spcPct val="100000"/>
              </a:lnSpc>
              <a:buFont typeface="Wingdings" panose="05000000000000000000" charset="0"/>
              <a:buChar char="Ø"/>
            </a:pPr>
            <a:r>
              <a:rPr lang="zh-CN" altLang="en-US" sz="1200" dirty="0" smtClean="0">
                <a:latin typeface="微软雅黑 Light" panose="020B0502040204020203" pitchFamily="34" charset="-122"/>
                <a:ea typeface="微软雅黑 Light" panose="020B0502040204020203" pitchFamily="34" charset="-122"/>
              </a:rPr>
              <a:t>续流二极管（</a:t>
            </a:r>
            <a:r>
              <a:rPr lang="en-US" altLang="zh-CN" sz="1200" dirty="0" smtClean="0">
                <a:latin typeface="微软雅黑 Light" panose="020B0502040204020203" pitchFamily="34" charset="-122"/>
                <a:ea typeface="微软雅黑 Light" panose="020B0502040204020203" pitchFamily="34" charset="-122"/>
              </a:rPr>
              <a:t>FWD</a:t>
            </a:r>
            <a:r>
              <a:rPr lang="zh-CN" altLang="en-US" sz="1200" dirty="0" smtClean="0">
                <a:latin typeface="微软雅黑 Light" panose="020B0502040204020203" pitchFamily="34" charset="-122"/>
                <a:ea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rPr>
              <a:t>Freewheeling Diode</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3" name="右箭头 22"/>
          <p:cNvSpPr/>
          <p:nvPr/>
        </p:nvSpPr>
        <p:spPr>
          <a:xfrm>
            <a:off x="2999740" y="487045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334645" y="4150360"/>
            <a:ext cx="2599690" cy="1783080"/>
            <a:chOff x="527" y="6875"/>
            <a:chExt cx="4094" cy="2808"/>
          </a:xfrm>
        </p:grpSpPr>
        <p:pic>
          <p:nvPicPr>
            <p:cNvPr id="10" name="图片 9"/>
            <p:cNvPicPr>
              <a:picLocks noChangeAspect="1"/>
            </p:cNvPicPr>
            <p:nvPr/>
          </p:nvPicPr>
          <p:blipFill>
            <a:blip r:embed="rId7"/>
            <a:stretch>
              <a:fillRect/>
            </a:stretch>
          </p:blipFill>
          <p:spPr>
            <a:xfrm>
              <a:off x="527" y="6875"/>
              <a:ext cx="4095" cy="2808"/>
            </a:xfrm>
            <a:prstGeom prst="rect">
              <a:avLst/>
            </a:prstGeom>
          </p:spPr>
        </p:pic>
        <p:cxnSp>
          <p:nvCxnSpPr>
            <p:cNvPr id="11" name="直接连接符 10"/>
            <p:cNvCxnSpPr/>
            <p:nvPr/>
          </p:nvCxnSpPr>
          <p:spPr>
            <a:xfrm flipV="1">
              <a:off x="3135" y="8689"/>
              <a:ext cx="0" cy="567"/>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V="1">
              <a:off x="3248" y="8461"/>
              <a:ext cx="680" cy="1"/>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a:off x="4155" y="8689"/>
              <a:ext cx="0" cy="567"/>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grpSp>
      <p:pic>
        <p:nvPicPr>
          <p:cNvPr id="17" name="图片 16"/>
          <p:cNvPicPr>
            <a:picLocks noChangeAspect="1"/>
          </p:cNvPicPr>
          <p:nvPr/>
        </p:nvPicPr>
        <p:blipFill>
          <a:blip r:embed="rId7"/>
          <a:stretch>
            <a:fillRect/>
          </a:stretch>
        </p:blipFill>
        <p:spPr>
          <a:xfrm>
            <a:off x="3441065" y="4150360"/>
            <a:ext cx="2600325" cy="1783080"/>
          </a:xfrm>
          <a:prstGeom prst="rect">
            <a:avLst/>
          </a:prstGeom>
        </p:spPr>
      </p:pic>
      <p:cxnSp>
        <p:nvCxnSpPr>
          <p:cNvPr id="18" name="直接连接符 17"/>
          <p:cNvCxnSpPr/>
          <p:nvPr/>
        </p:nvCxnSpPr>
        <p:spPr>
          <a:xfrm>
            <a:off x="5116830" y="5302250"/>
            <a:ext cx="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9" name="直接连接符 18"/>
          <p:cNvCxnSpPr/>
          <p:nvPr/>
        </p:nvCxnSpPr>
        <p:spPr>
          <a:xfrm flipV="1">
            <a:off x="5168900" y="5157470"/>
            <a:ext cx="431800" cy="6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5744845" y="5302250"/>
            <a:ext cx="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a:off x="4871085" y="4406900"/>
            <a:ext cx="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8"/>
            </p:custDataLst>
          </p:nvPr>
        </p:nvSpPr>
        <p:spPr>
          <a:xfrm>
            <a:off x="744855" y="6022340"/>
            <a:ext cx="4885690" cy="429895"/>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VT1</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导通过程，不仅要提供</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上的负载电流，还要提供</a:t>
            </a:r>
            <a:r>
              <a:rPr lang="en-US" altLang="zh-CN" sz="1200" dirty="0" smtClean="0">
                <a:highlight>
                  <a:srgbClr val="FFFF00"/>
                </a:highlight>
                <a:latin typeface="微软雅黑 Light" panose="020B0502040204020203" pitchFamily="34" charset="-122"/>
                <a:ea typeface="微软雅黑 Light" panose="020B0502040204020203" pitchFamily="34" charset="-122"/>
              </a:rPr>
              <a:t>VD2</a:t>
            </a:r>
            <a:r>
              <a:rPr lang="zh-CN" altLang="en-US" sz="1200" dirty="0" smtClean="0">
                <a:highlight>
                  <a:srgbClr val="FFFF00"/>
                </a:highlight>
                <a:latin typeface="微软雅黑 Light" panose="020B0502040204020203" pitchFamily="34" charset="-122"/>
                <a:ea typeface="微软雅黑 Light" panose="020B0502040204020203" pitchFamily="34" charset="-122"/>
              </a:rPr>
              <a:t>阻断的电流，这里通常用一个电容来等效</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9"/>
            </p:custDataLst>
          </p:nvPr>
        </p:nvSpPr>
        <p:spPr>
          <a:xfrm>
            <a:off x="7391400" y="1109980"/>
            <a:ext cx="3884930" cy="927735"/>
          </a:xfrm>
          <a:prstGeom prst="rect">
            <a:avLst/>
          </a:prstGeom>
          <a:noFill/>
        </p:spPr>
        <p:txBody>
          <a:bodyPr wrap="square" rtlCol="0">
            <a:noAutofit/>
          </a:bodyPr>
          <a:p>
            <a:pPr marL="171450" indent="-171450" algn="l">
              <a:lnSpc>
                <a:spcPct val="150000"/>
              </a:lnSpc>
              <a:buFont typeface="Wingdings" panose="05000000000000000000" charset="0"/>
              <a:buChar char="Ø"/>
            </a:pPr>
            <a:r>
              <a:rPr lang="zh-CN" altLang="en-US" sz="1200" dirty="0" smtClean="0">
                <a:highlight>
                  <a:srgbClr val="00FF00"/>
                </a:highlight>
                <a:latin typeface="微软雅黑 Light" panose="020B0502040204020203" pitchFamily="34" charset="-122"/>
                <a:ea typeface="微软雅黑 Light" panose="020B0502040204020203" pitchFamily="34" charset="-122"/>
              </a:rPr>
              <a:t>反向恢复特性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反向恢复时间</a:t>
            </a:r>
            <a:r>
              <a:rPr lang="en-US" altLang="zh-CN" sz="1200" dirty="0" smtClean="0">
                <a:latin typeface="微软雅黑 Light" panose="020B0502040204020203" pitchFamily="34" charset="-122"/>
                <a:ea typeface="微软雅黑 Light" panose="020B0502040204020203" pitchFamily="34" charset="-122"/>
              </a:rPr>
              <a:t>trr</a:t>
            </a:r>
            <a:r>
              <a:rPr lang="zh-CN" altLang="en-US" sz="1200" dirty="0" smtClean="0">
                <a:latin typeface="微软雅黑 Light" panose="020B0502040204020203" pitchFamily="34" charset="-122"/>
                <a:ea typeface="微软雅黑 Light" panose="020B0502040204020203" pitchFamily="34" charset="-122"/>
              </a:rPr>
              <a:t>：二极管从导通状态恢复到具有阻断能力时所需要的时间，</a:t>
            </a:r>
            <a:r>
              <a:rPr lang="zh-CN" altLang="en-US" sz="1200" dirty="0" smtClean="0">
                <a:highlight>
                  <a:srgbClr val="FFFF00"/>
                </a:highlight>
                <a:latin typeface="微软雅黑 Light" panose="020B0502040204020203" pitchFamily="34" charset="-122"/>
                <a:ea typeface="微软雅黑 Light" panose="020B0502040204020203" pitchFamily="34" charset="-122"/>
              </a:rPr>
              <a:t>实质是</a:t>
            </a:r>
            <a:r>
              <a:rPr lang="zh-CN" altLang="en-US" sz="1200" b="1" dirty="0" smtClean="0">
                <a:highlight>
                  <a:srgbClr val="FFFF00"/>
                </a:highlight>
                <a:latin typeface="微软雅黑 Light" panose="020B0502040204020203" pitchFamily="34" charset="-122"/>
                <a:ea typeface="微软雅黑 Light" panose="020B0502040204020203" pitchFamily="34" charset="-122"/>
              </a:rPr>
              <a:t>电荷存储效应</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trr</a:t>
            </a:r>
            <a:r>
              <a:rPr lang="zh-CN" altLang="en-US" sz="1200" dirty="0" smtClean="0">
                <a:highlight>
                  <a:srgbClr val="FFFF00"/>
                </a:highlight>
                <a:latin typeface="微软雅黑 Light" panose="020B0502040204020203" pitchFamily="34" charset="-122"/>
                <a:ea typeface="微软雅黑 Light" panose="020B0502040204020203" pitchFamily="34" charset="-122"/>
              </a:rPr>
              <a:t>就是存储电荷消失所需要的时间</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0"/>
            </p:custDataLst>
          </p:nvPr>
        </p:nvSpPr>
        <p:spPr>
          <a:xfrm>
            <a:off x="7505700" y="4079240"/>
            <a:ext cx="3575050" cy="1026795"/>
          </a:xfrm>
          <a:prstGeom prst="rect">
            <a:avLst/>
          </a:prstGeom>
          <a:noFill/>
        </p:spPr>
        <p:txBody>
          <a:bodyPr wrap="square" rtlCol="0">
            <a:noAutofit/>
          </a:bodyPr>
          <a:p>
            <a:pPr marL="171450" indent="-171450" algn="l">
              <a:lnSpc>
                <a:spcPct val="100000"/>
              </a:lnSpc>
              <a:buFont typeface="Wingdings" panose="05000000000000000000" charset="0"/>
              <a:buChar char="Ø"/>
            </a:pPr>
            <a:r>
              <a:rPr lang="zh-CN" altLang="en-US" sz="1200" dirty="0" smtClean="0">
                <a:highlight>
                  <a:srgbClr val="00FF00"/>
                </a:highlight>
                <a:latin typeface="微软雅黑 Light" panose="020B0502040204020203" pitchFamily="34" charset="-122"/>
                <a:ea typeface="微软雅黑 Light" panose="020B0502040204020203" pitchFamily="34" charset="-122"/>
              </a:rPr>
              <a:t>肖特基二极管（快</a:t>
            </a:r>
            <a:r>
              <a:rPr lang="zh-CN" altLang="en-US" sz="1200" dirty="0" smtClean="0">
                <a:highlight>
                  <a:srgbClr val="00FF00"/>
                </a:highlight>
                <a:latin typeface="微软雅黑 Light" panose="020B0502040204020203" pitchFamily="34" charset="-122"/>
                <a:ea typeface="微软雅黑 Light" panose="020B0502040204020203" pitchFamily="34" charset="-122"/>
              </a:rPr>
              <a:t>恢复）</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肖特基接触：</a:t>
            </a:r>
            <a:r>
              <a:rPr lang="en-US" altLang="zh-CN" sz="1200" dirty="0" smtClean="0">
                <a:latin typeface="微软雅黑 Light" panose="020B0502040204020203" pitchFamily="34" charset="-122"/>
                <a:ea typeface="微软雅黑 Light" panose="020B0502040204020203" pitchFamily="34" charset="-122"/>
              </a:rPr>
              <a:t>N</a:t>
            </a:r>
            <a:r>
              <a:rPr lang="zh-CN" altLang="en-US" sz="1200" dirty="0" smtClean="0">
                <a:latin typeface="微软雅黑 Light" panose="020B0502040204020203" pitchFamily="34" charset="-122"/>
                <a:ea typeface="微软雅黑 Light" panose="020B0502040204020203" pitchFamily="34" charset="-122"/>
              </a:rPr>
              <a:t>型半导体与金属接触，没有电荷存储效应，反向恢复</a:t>
            </a:r>
            <a:r>
              <a:rPr lang="zh-CN" altLang="en-US" sz="1200" dirty="0" smtClean="0">
                <a:latin typeface="微软雅黑 Light" panose="020B0502040204020203" pitchFamily="34" charset="-122"/>
                <a:ea typeface="微软雅黑 Light" panose="020B0502040204020203" pitchFamily="34" charset="-122"/>
              </a:rPr>
              <a:t>快；</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正向导通压降小（</a:t>
            </a:r>
            <a:r>
              <a:rPr lang="en-US" altLang="zh-CN" sz="1200" dirty="0" smtClean="0">
                <a:latin typeface="微软雅黑 Light" panose="020B0502040204020203" pitchFamily="34" charset="-122"/>
                <a:ea typeface="微软雅黑 Light" panose="020B0502040204020203" pitchFamily="34" charset="-122"/>
              </a:rPr>
              <a:t>0.2-0.3V</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不适用工作电压超过</a:t>
            </a:r>
            <a:r>
              <a:rPr lang="en-US" altLang="zh-CN" sz="1200" dirty="0" smtClean="0">
                <a:latin typeface="微软雅黑 Light" panose="020B0502040204020203" pitchFamily="34" charset="-122"/>
                <a:ea typeface="微软雅黑 Light" panose="020B0502040204020203" pitchFamily="34" charset="-122"/>
              </a:rPr>
              <a:t>200V</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场合；</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5" name="右箭头 24"/>
          <p:cNvSpPr/>
          <p:nvPr/>
        </p:nvSpPr>
        <p:spPr>
          <a:xfrm rot="5400000">
            <a:off x="7787005" y="38265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flipV="1">
            <a:off x="5447030" y="1268730"/>
            <a:ext cx="144145"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11"/>
            </p:custDataLst>
          </p:nvPr>
        </p:nvSpPr>
        <p:spPr>
          <a:xfrm>
            <a:off x="5116830" y="908685"/>
            <a:ext cx="1257300"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后面是指数</a:t>
            </a:r>
            <a:r>
              <a:rPr lang="zh-CN" altLang="en-US" sz="1200" dirty="0" smtClean="0">
                <a:highlight>
                  <a:srgbClr val="FFFF00"/>
                </a:highlight>
                <a:latin typeface="微软雅黑 Light" panose="020B0502040204020203" pitchFamily="34" charset="-122"/>
                <a:ea typeface="微软雅黑 Light" panose="020B0502040204020203" pitchFamily="34" charset="-122"/>
              </a:rPr>
              <a:t>增长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2"/>
            </p:custDataLst>
          </p:nvPr>
        </p:nvSpPr>
        <p:spPr>
          <a:xfrm>
            <a:off x="7458075" y="5641340"/>
            <a:ext cx="4202430" cy="1238885"/>
          </a:xfrm>
          <a:prstGeom prst="rect">
            <a:avLst/>
          </a:prstGeom>
          <a:noFill/>
        </p:spPr>
        <p:txBody>
          <a:bodyPr wrap="square" rtlCol="0">
            <a:noAutofit/>
          </a:bodyPr>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rPr>
              <a:t>资料参考：</a:t>
            </a:r>
            <a:endParaRPr lang="zh-CN" altLang="en-US" sz="1200" b="1"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[1] https://bbs.huaweicloud.com/blogs/330572</a:t>
            </a:r>
            <a:endParaRPr lang="en-US" altLang="zh-CN" sz="1200"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[2] https://zhuanlan.zhihu.com/p/163708995</a:t>
            </a:r>
            <a:endParaRPr lang="en-US" altLang="zh-CN" sz="1200"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[3] https://zhuanlan.zhihu.com/p/501004353</a:t>
            </a:r>
            <a:endParaRPr lang="en-US" altLang="zh-CN" sz="1200"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[4] https://zhuanlan.zhihu.com/p/630952334</a:t>
            </a:r>
            <a:endParaRPr lang="en-US" altLang="zh-CN" sz="1200"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[5] </a:t>
            </a:r>
            <a:r>
              <a:rPr lang="zh-CN" altLang="en-US" sz="1200"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肖特基）</a:t>
            </a:r>
            <a:r>
              <a:rPr lang="en-US" altLang="zh-CN" sz="1200" dirty="0" smtClean="0">
                <a:latin typeface="微软雅黑 Light" panose="020B0502040204020203" pitchFamily="34" charset="-122"/>
                <a:ea typeface="微软雅黑 Light" panose="020B0502040204020203" pitchFamily="34" charset="-122"/>
              </a:rPr>
              <a:t>https://zhuanlan.zhihu.com/p/501004353</a:t>
            </a:r>
            <a:endParaRPr lang="en-US" altLang="zh-CN" sz="1200" dirty="0" smtClean="0">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13"/>
            </p:custDataLst>
          </p:nvPr>
        </p:nvSpPr>
        <p:spPr>
          <a:xfrm>
            <a:off x="9479280" y="2131695"/>
            <a:ext cx="1816100" cy="64897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需要注意的问题：影响二极管的工作频率、反向恢复</a:t>
            </a:r>
            <a:r>
              <a:rPr lang="zh-CN" altLang="en-US" sz="1200" dirty="0" smtClean="0">
                <a:highlight>
                  <a:srgbClr val="FF0000"/>
                </a:highlight>
                <a:latin typeface="微软雅黑 Light" panose="020B0502040204020203" pitchFamily="34" charset="-122"/>
                <a:ea typeface="微软雅黑 Light" panose="020B0502040204020203" pitchFamily="34" charset="-122"/>
              </a:rPr>
              <a:t>损耗</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31" name="直接连接符 30"/>
          <p:cNvCxnSpPr>
            <a:endCxn id="32" idx="1"/>
          </p:cNvCxnSpPr>
          <p:nvPr/>
        </p:nvCxnSpPr>
        <p:spPr>
          <a:xfrm>
            <a:off x="9047480" y="3222625"/>
            <a:ext cx="1296035" cy="2628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14"/>
            </p:custDataLst>
          </p:nvPr>
        </p:nvSpPr>
        <p:spPr>
          <a:xfrm>
            <a:off x="10343515" y="3333750"/>
            <a:ext cx="1630680"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这个过程会产生</a:t>
            </a:r>
            <a:r>
              <a:rPr lang="zh-CN" altLang="en-US" sz="1200" dirty="0" smtClean="0">
                <a:highlight>
                  <a:srgbClr val="FFFF00"/>
                </a:highlight>
                <a:latin typeface="微软雅黑 Light" panose="020B0502040204020203" pitchFamily="34" charset="-122"/>
                <a:ea typeface="微软雅黑 Light" panose="020B0502040204020203" pitchFamily="34" charset="-122"/>
              </a:rPr>
              <a:t>损耗</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3" name="图片 32"/>
          <p:cNvPicPr>
            <a:picLocks noChangeAspect="1"/>
          </p:cNvPicPr>
          <p:nvPr/>
        </p:nvPicPr>
        <p:blipFill>
          <a:blip r:embed="rId15"/>
          <a:stretch>
            <a:fillRect/>
          </a:stretch>
        </p:blipFill>
        <p:spPr>
          <a:xfrm rot="16200000">
            <a:off x="11133455" y="4373880"/>
            <a:ext cx="895985" cy="315595"/>
          </a:xfrm>
          <a:prstGeom prst="rect">
            <a:avLst/>
          </a:prstGeom>
        </p:spPr>
      </p:pic>
      <p:sp>
        <p:nvSpPr>
          <p:cNvPr id="34" name="文本框 33"/>
          <p:cNvSpPr txBox="1"/>
          <p:nvPr>
            <p:custDataLst>
              <p:tags r:id="rId16"/>
            </p:custDataLst>
          </p:nvPr>
        </p:nvSpPr>
        <p:spPr>
          <a:xfrm>
            <a:off x="7491730" y="5161915"/>
            <a:ext cx="3575050" cy="476885"/>
          </a:xfrm>
          <a:prstGeom prst="rect">
            <a:avLst/>
          </a:prstGeom>
          <a:noFill/>
        </p:spPr>
        <p:txBody>
          <a:bodyPr wrap="square" rtlCol="0">
            <a:noAutofit/>
          </a:bodyPr>
          <a:p>
            <a:pPr marL="171450" indent="-171450" algn="l">
              <a:lnSpc>
                <a:spcPct val="100000"/>
              </a:lnSpc>
              <a:buFont typeface="Wingdings" panose="05000000000000000000" charset="0"/>
              <a:buChar char="Ø"/>
            </a:pPr>
            <a:r>
              <a:rPr lang="zh-CN" altLang="en-US" sz="1200" dirty="0" smtClean="0">
                <a:highlight>
                  <a:srgbClr val="00FF00"/>
                </a:highlight>
                <a:latin typeface="微软雅黑 Light" panose="020B0502040204020203" pitchFamily="34" charset="-122"/>
                <a:ea typeface="微软雅黑 Light" panose="020B0502040204020203" pitchFamily="34" charset="-122"/>
              </a:rPr>
              <a:t>齐纳二极管与雪崩二极管</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用于稳压和</a:t>
            </a:r>
            <a:r>
              <a:rPr lang="en-US" altLang="zh-CN" sz="1200" dirty="0" smtClean="0">
                <a:latin typeface="微软雅黑 Light" panose="020B0502040204020203" pitchFamily="34" charset="-122"/>
                <a:ea typeface="微软雅黑 Light" panose="020B0502040204020203" pitchFamily="34" charset="-122"/>
              </a:rPr>
              <a:t>TVS</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7"/>
            </p:custDataLst>
          </p:nvPr>
        </p:nvSpPr>
        <p:spPr>
          <a:xfrm>
            <a:off x="769620" y="3213100"/>
            <a:ext cx="1868805"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扩散与漂移，如何</a:t>
            </a:r>
            <a:r>
              <a:rPr lang="zh-CN" altLang="en-US" sz="1200" dirty="0" smtClean="0">
                <a:highlight>
                  <a:srgbClr val="FF0000"/>
                </a:highlight>
                <a:latin typeface="微软雅黑 Light" panose="020B0502040204020203" pitchFamily="34" charset="-122"/>
                <a:ea typeface="微软雅黑 Light" panose="020B0502040204020203" pitchFamily="34" charset="-122"/>
              </a:rPr>
              <a:t>理解？</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通讯电路</a:t>
            </a:r>
            <a:r>
              <a:rPr lang="en-US" altLang="zh-CN" dirty="0" smtClean="0"/>
              <a:t>-485</a:t>
            </a:r>
            <a:r>
              <a:rPr dirty="0" smtClean="0"/>
              <a:t>电路</a:t>
            </a:r>
            <a:endParaRPr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通讯电路</a:t>
            </a:r>
            <a:r>
              <a:rPr lang="en-US" altLang="zh-CN" dirty="0" smtClean="0"/>
              <a:t>-CAN</a:t>
            </a:r>
            <a:r>
              <a:rPr dirty="0" smtClean="0"/>
              <a:t>电路</a:t>
            </a:r>
            <a:endParaRPr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通讯电路</a:t>
            </a:r>
            <a:r>
              <a:rPr lang="en-US" altLang="zh-CN" dirty="0" smtClean="0"/>
              <a:t>-ETH</a:t>
            </a:r>
            <a:r>
              <a:rPr dirty="0" smtClean="0"/>
              <a:t>电路</a:t>
            </a:r>
            <a:endParaRPr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通讯电路</a:t>
            </a:r>
            <a:r>
              <a:rPr lang="en-US" altLang="zh-CN" dirty="0" smtClean="0"/>
              <a:t>-Bluetooth</a:t>
            </a:r>
            <a:r>
              <a:rPr dirty="0" smtClean="0"/>
              <a:t>电路</a:t>
            </a:r>
            <a:endParaRPr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BJT</a:t>
            </a:r>
            <a:r>
              <a:rPr dirty="0" smtClean="0"/>
              <a:t>基本</a:t>
            </a:r>
            <a:r>
              <a:rPr dirty="0" smtClean="0"/>
              <a:t>特性</a:t>
            </a:r>
            <a:endParaRPr dirty="0" smtClean="0"/>
          </a:p>
        </p:txBody>
      </p:sp>
      <p:pic>
        <p:nvPicPr>
          <p:cNvPr id="35" name="图片 34"/>
          <p:cNvPicPr>
            <a:picLocks noChangeAspect="1"/>
          </p:cNvPicPr>
          <p:nvPr/>
        </p:nvPicPr>
        <p:blipFill>
          <a:blip r:embed="rId1"/>
          <a:stretch>
            <a:fillRect/>
          </a:stretch>
        </p:blipFill>
        <p:spPr>
          <a:xfrm>
            <a:off x="2774950" y="908685"/>
            <a:ext cx="4480560" cy="3463290"/>
          </a:xfrm>
          <a:prstGeom prst="rect">
            <a:avLst/>
          </a:prstGeom>
        </p:spPr>
      </p:pic>
      <p:cxnSp>
        <p:nvCxnSpPr>
          <p:cNvPr id="36" name="直接连接符 35"/>
          <p:cNvCxnSpPr/>
          <p:nvPr/>
        </p:nvCxnSpPr>
        <p:spPr>
          <a:xfrm flipV="1">
            <a:off x="6591300" y="1772920"/>
            <a:ext cx="51181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2"/>
            </p:custDataLst>
          </p:nvPr>
        </p:nvSpPr>
        <p:spPr>
          <a:xfrm>
            <a:off x="7030720" y="1340485"/>
            <a:ext cx="2847975" cy="1024890"/>
          </a:xfrm>
          <a:prstGeom prst="rect">
            <a:avLst/>
          </a:prstGeom>
          <a:noFill/>
        </p:spPr>
        <p:txBody>
          <a:bodyPr wrap="square" rtlCol="0">
            <a:noAutofit/>
          </a:bodyPr>
          <a:p>
            <a:pPr marL="171450" indent="-171450" algn="l">
              <a:lnSpc>
                <a:spcPct val="100000"/>
              </a:lnSpc>
              <a:buFont typeface="Arial" panose="020B0604020202020204" pitchFamily="34" charset="0"/>
              <a:buChar char="•"/>
            </a:pPr>
            <a:r>
              <a:rPr lang="en-US" altLang="zh-CN" sz="1200" dirty="0" smtClean="0">
                <a:highlight>
                  <a:srgbClr val="FFFF00"/>
                </a:highlight>
                <a:latin typeface="微软雅黑 Light" panose="020B0502040204020203" pitchFamily="34" charset="-122"/>
                <a:ea typeface="微软雅黑 Light" panose="020B0502040204020203" pitchFamily="34" charset="-122"/>
              </a:rPr>
              <a:t>IB</a:t>
            </a:r>
            <a:r>
              <a:rPr lang="zh-CN" altLang="en-US" sz="1200" dirty="0" smtClean="0">
                <a:highlight>
                  <a:srgbClr val="FFFF00"/>
                </a:highlight>
                <a:latin typeface="微软雅黑 Light" panose="020B0502040204020203" pitchFamily="34" charset="-122"/>
                <a:ea typeface="微软雅黑 Light" panose="020B0502040204020203" pitchFamily="34" charset="-122"/>
              </a:rPr>
              <a:t>与</a:t>
            </a:r>
            <a:r>
              <a:rPr lang="en-US" altLang="zh-CN" sz="1200" dirty="0" smtClean="0">
                <a:highlight>
                  <a:srgbClr val="FFFF00"/>
                </a:highlight>
                <a:latin typeface="微软雅黑 Light" panose="020B0502040204020203" pitchFamily="34" charset="-122"/>
                <a:ea typeface="微软雅黑 Light" panose="020B0502040204020203" pitchFamily="34" charset="-122"/>
              </a:rPr>
              <a:t>IC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的放大关系：</a:t>
            </a:r>
            <a:r>
              <a:rPr lang="en-US" altLang="zh-CN" sz="1200" dirty="0" smtClean="0">
                <a:highlight>
                  <a:srgbClr val="FFFF00"/>
                </a:highlight>
                <a:latin typeface="微软雅黑 Light" panose="020B0502040204020203" pitchFamily="34" charset="-122"/>
                <a:ea typeface="微软雅黑 Light" panose="020B0502040204020203" pitchFamily="34" charset="-122"/>
              </a:rPr>
              <a:t>β=IC/IB</a:t>
            </a:r>
            <a:r>
              <a:rPr lang="zh-CN" altLang="en-US" sz="1200" dirty="0" smtClean="0">
                <a:highlight>
                  <a:srgbClr val="FFFF00"/>
                </a:highlight>
                <a:latin typeface="微软雅黑 Light" panose="020B0502040204020203" pitchFamily="34" charset="-122"/>
                <a:ea typeface="微软雅黑 Light" panose="020B0502040204020203" pitchFamily="34" charset="-122"/>
              </a:rPr>
              <a:t>，这个值与</a:t>
            </a:r>
            <a:r>
              <a:rPr lang="en-US" altLang="zh-CN" sz="1200" dirty="0" smtClean="0">
                <a:highlight>
                  <a:srgbClr val="FFFF00"/>
                </a:highlight>
                <a:latin typeface="微软雅黑 Light" panose="020B0502040204020203" pitchFamily="34" charset="-122"/>
                <a:ea typeface="微软雅黑 Light" panose="020B0502040204020203" pitchFamily="34" charset="-122"/>
              </a:rPr>
              <a:t>B</a:t>
            </a:r>
            <a:r>
              <a:rPr lang="zh-CN" altLang="en-US" sz="1200" dirty="0" smtClean="0">
                <a:highlight>
                  <a:srgbClr val="FFFF00"/>
                </a:highlight>
                <a:latin typeface="微软雅黑 Light" panose="020B0502040204020203" pitchFamily="34" charset="-122"/>
                <a:ea typeface="微软雅黑 Light" panose="020B0502040204020203" pitchFamily="34" charset="-122"/>
              </a:rPr>
              <a:t>极和</a:t>
            </a:r>
            <a:r>
              <a:rPr lang="en-US" altLang="zh-CN" sz="1200" dirty="0" smtClean="0">
                <a:highlight>
                  <a:srgbClr val="FFFF00"/>
                </a:highlight>
                <a:latin typeface="微软雅黑 Light" panose="020B0502040204020203" pitchFamily="34" charset="-122"/>
                <a:ea typeface="微软雅黑 Light" panose="020B0502040204020203" pitchFamily="34" charset="-122"/>
              </a:rPr>
              <a:t>E</a:t>
            </a:r>
            <a:r>
              <a:rPr lang="zh-CN" altLang="en-US" sz="1200" dirty="0" smtClean="0">
                <a:highlight>
                  <a:srgbClr val="FFFF00"/>
                </a:highlight>
                <a:latin typeface="微软雅黑 Light" panose="020B0502040204020203" pitchFamily="34" charset="-122"/>
                <a:ea typeface="微软雅黑 Light" panose="020B0502040204020203" pitchFamily="34" charset="-122"/>
              </a:rPr>
              <a:t>极掺杂浓度的比例有关；</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highlight>
                  <a:srgbClr val="FFFF00"/>
                </a:highlight>
                <a:latin typeface="微软雅黑 Light" panose="020B0502040204020203" pitchFamily="34" charset="-122"/>
                <a:ea typeface="微软雅黑 Light" panose="020B0502040204020203" pitchFamily="34" charset="-122"/>
              </a:rPr>
              <a:t>另外，随着</a:t>
            </a:r>
            <a:r>
              <a:rPr lang="en-US" altLang="zh-CN" sz="1200" dirty="0" smtClean="0">
                <a:highlight>
                  <a:srgbClr val="FFFF00"/>
                </a:highlight>
                <a:latin typeface="微软雅黑 Light" panose="020B0502040204020203" pitchFamily="34" charset="-122"/>
                <a:ea typeface="微软雅黑 Light" panose="020B0502040204020203" pitchFamily="34" charset="-122"/>
              </a:rPr>
              <a:t>UCE</a:t>
            </a:r>
            <a:r>
              <a:rPr lang="zh-CN" altLang="en-US" sz="1200" dirty="0" smtClean="0">
                <a:highlight>
                  <a:srgbClr val="FFFF00"/>
                </a:highlight>
                <a:latin typeface="微软雅黑 Light" panose="020B0502040204020203" pitchFamily="34" charset="-122"/>
                <a:ea typeface="微软雅黑 Light" panose="020B0502040204020203" pitchFamily="34" charset="-122"/>
              </a:rPr>
              <a:t>增大，</a:t>
            </a:r>
            <a:r>
              <a:rPr lang="en-US" altLang="zh-CN" sz="1200" dirty="0" smtClean="0">
                <a:highlight>
                  <a:srgbClr val="FFFF00"/>
                </a:highlight>
                <a:latin typeface="微软雅黑 Light" panose="020B0502040204020203" pitchFamily="34" charset="-122"/>
                <a:ea typeface="微软雅黑 Light" panose="020B0502040204020203" pitchFamily="34" charset="-122"/>
              </a:rPr>
              <a:t>IC</a:t>
            </a:r>
            <a:r>
              <a:rPr lang="zh-CN" altLang="en-US" sz="1200" dirty="0" smtClean="0">
                <a:highlight>
                  <a:srgbClr val="FFFF00"/>
                </a:highlight>
                <a:latin typeface="微软雅黑 Light" panose="020B0502040204020203" pitchFamily="34" charset="-122"/>
                <a:ea typeface="微软雅黑 Light" panose="020B0502040204020203" pitchFamily="34" charset="-122"/>
              </a:rPr>
              <a:t>仍有变大的趋势，可以从二极管特性去理解，此时能吸收更多的电子</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（来源是哪里？）</a:t>
            </a:r>
            <a:endPar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3"/>
            </p:custDataLst>
          </p:nvPr>
        </p:nvSpPr>
        <p:spPr>
          <a:xfrm>
            <a:off x="2270760" y="2061210"/>
            <a:ext cx="717550"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漂移</a:t>
            </a:r>
            <a:r>
              <a:rPr lang="zh-CN" altLang="en-US" sz="1200" dirty="0" smtClean="0">
                <a:highlight>
                  <a:srgbClr val="FFFF00"/>
                </a:highlight>
                <a:latin typeface="微软雅黑 Light" panose="020B0502040204020203" pitchFamily="34" charset="-122"/>
                <a:ea typeface="微软雅黑 Light" panose="020B0502040204020203" pitchFamily="34" charset="-122"/>
              </a:rPr>
              <a:t>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4"/>
            </p:custDataLst>
          </p:nvPr>
        </p:nvSpPr>
        <p:spPr>
          <a:xfrm>
            <a:off x="2273935" y="4371975"/>
            <a:ext cx="3065780"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当</a:t>
            </a:r>
            <a:r>
              <a:rPr lang="en-US" altLang="zh-CN" sz="1200" dirty="0" smtClean="0">
                <a:highlight>
                  <a:srgbClr val="FFFF00"/>
                </a:highlight>
                <a:latin typeface="微软雅黑 Light" panose="020B0502040204020203" pitchFamily="34" charset="-122"/>
                <a:ea typeface="微软雅黑 Light" panose="020B0502040204020203" pitchFamily="34" charset="-122"/>
              </a:rPr>
              <a:t>U</a:t>
            </a:r>
            <a:r>
              <a:rPr lang="en-US" altLang="zh-CN" sz="1200" baseline="-25000" dirty="0" smtClean="0">
                <a:highlight>
                  <a:srgbClr val="FFFF00"/>
                </a:highlight>
                <a:latin typeface="微软雅黑 Light" panose="020B0502040204020203" pitchFamily="34" charset="-122"/>
                <a:ea typeface="微软雅黑 Light" panose="020B0502040204020203" pitchFamily="34" charset="-122"/>
              </a:rPr>
              <a:t>BE</a:t>
            </a:r>
            <a:r>
              <a:rPr lang="en-US" altLang="zh-CN" sz="1200" dirty="0" smtClean="0">
                <a:highlight>
                  <a:srgbClr val="FFFF00"/>
                </a:highlight>
                <a:latin typeface="微软雅黑 Light" panose="020B0502040204020203" pitchFamily="34" charset="-122"/>
                <a:ea typeface="微软雅黑 Light" panose="020B0502040204020203" pitchFamily="34" charset="-122"/>
              </a:rPr>
              <a:t>&lt;0.7V</a:t>
            </a:r>
            <a:r>
              <a:rPr lang="zh-CN" altLang="en-US" sz="1200" dirty="0" smtClean="0">
                <a:highlight>
                  <a:srgbClr val="FFFF00"/>
                </a:highlight>
                <a:latin typeface="微软雅黑 Light" panose="020B0502040204020203" pitchFamily="34" charset="-122"/>
                <a:ea typeface="微软雅黑 Light" panose="020B0502040204020203" pitchFamily="34" charset="-122"/>
              </a:rPr>
              <a:t>且</a:t>
            </a:r>
            <a:r>
              <a:rPr lang="en-US" altLang="zh-CN" sz="1200" dirty="0" smtClean="0">
                <a:highlight>
                  <a:srgbClr val="FFFF00"/>
                </a:highlight>
                <a:latin typeface="微软雅黑 Light" panose="020B0502040204020203" pitchFamily="34" charset="-122"/>
                <a:ea typeface="微软雅黑 Light" panose="020B0502040204020203" pitchFamily="34" charset="-122"/>
              </a:rPr>
              <a:t>U</a:t>
            </a:r>
            <a:r>
              <a:rPr lang="en-US" altLang="zh-CN" sz="1200" baseline="-25000" dirty="0" smtClean="0">
                <a:highlight>
                  <a:srgbClr val="FFFF00"/>
                </a:highlight>
                <a:latin typeface="微软雅黑 Light" panose="020B0502040204020203" pitchFamily="34" charset="-122"/>
                <a:ea typeface="微软雅黑 Light" panose="020B0502040204020203" pitchFamily="34" charset="-122"/>
              </a:rPr>
              <a:t>BC</a:t>
            </a:r>
            <a:r>
              <a:rPr lang="en-US" altLang="zh-CN" sz="1200" dirty="0" smtClean="0">
                <a:highlight>
                  <a:srgbClr val="FFFF00"/>
                </a:highlight>
                <a:latin typeface="微软雅黑 Light" panose="020B0502040204020203" pitchFamily="34" charset="-122"/>
                <a:ea typeface="微软雅黑 Light" panose="020B0502040204020203" pitchFamily="34" charset="-122"/>
              </a:rPr>
              <a:t>&lt;0V</a:t>
            </a:r>
            <a:r>
              <a:rPr lang="zh-CN" altLang="en-US" sz="1200" dirty="0" smtClean="0">
                <a:highlight>
                  <a:srgbClr val="FFFF00"/>
                </a:highlight>
                <a:latin typeface="微软雅黑 Light" panose="020B0502040204020203" pitchFamily="34" charset="-122"/>
                <a:ea typeface="微软雅黑 Light" panose="020B0502040204020203" pitchFamily="34" charset="-122"/>
              </a:rPr>
              <a:t>时，晶体管将</a:t>
            </a:r>
            <a:r>
              <a:rPr lang="zh-CN" altLang="en-US" sz="1200" dirty="0" smtClean="0">
                <a:highlight>
                  <a:srgbClr val="FFFF00"/>
                </a:highlight>
                <a:latin typeface="微软雅黑 Light" panose="020B0502040204020203" pitchFamily="34" charset="-122"/>
                <a:ea typeface="微软雅黑 Light" panose="020B0502040204020203" pitchFamily="34" charset="-122"/>
              </a:rPr>
              <a:t>截止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5"/>
            </p:custDataLst>
          </p:nvPr>
        </p:nvSpPr>
        <p:spPr>
          <a:xfrm>
            <a:off x="7458075" y="6215380"/>
            <a:ext cx="4202430" cy="608330"/>
          </a:xfrm>
          <a:prstGeom prst="rect">
            <a:avLst/>
          </a:prstGeom>
          <a:noFill/>
        </p:spPr>
        <p:txBody>
          <a:bodyPr wrap="square" rtlCol="0">
            <a:noAutofit/>
          </a:bodyPr>
          <a:p>
            <a:pPr lvl="0" algn="l">
              <a:buClrTx/>
              <a:buSzTx/>
              <a:buFont typeface="Wingdings" panose="05000000000000000000" charset="0"/>
            </a:pPr>
            <a:r>
              <a:rPr lang="zh-CN" altLang="en-US" sz="1200" b="1" dirty="0" smtClean="0">
                <a:latin typeface="微软雅黑 Light" panose="020B0502040204020203" pitchFamily="34" charset="-122"/>
                <a:ea typeface="微软雅黑 Light" panose="020B0502040204020203" pitchFamily="34" charset="-122"/>
              </a:rPr>
              <a:t>资料参考：</a:t>
            </a:r>
            <a:endParaRPr lang="zh-CN" altLang="en-US" sz="1200" b="1"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rPr>
              <a:t>[1] https://www.zhihu.com/question/36475338</a:t>
            </a:r>
            <a:r>
              <a:rPr lang="zh-CN" altLang="en-US" sz="1200" dirty="0" smtClean="0">
                <a:latin typeface="微软雅黑 Light" panose="020B0502040204020203" pitchFamily="34" charset="-122"/>
                <a:ea typeface="微软雅黑 Light" panose="020B0502040204020203" pitchFamily="34" charset="-122"/>
              </a:rPr>
              <a:t>（看木旦文的</a:t>
            </a:r>
            <a:r>
              <a:rPr lang="zh-CN" altLang="en-US" sz="1200" dirty="0" smtClean="0">
                <a:latin typeface="微软雅黑 Light" panose="020B0502040204020203" pitchFamily="34" charset="-122"/>
                <a:ea typeface="微软雅黑 Light" panose="020B0502040204020203" pitchFamily="34" charset="-122"/>
              </a:rPr>
              <a:t>回答）</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6"/>
            </p:custDataLst>
          </p:nvPr>
        </p:nvSpPr>
        <p:spPr>
          <a:xfrm>
            <a:off x="5807075" y="4221480"/>
            <a:ext cx="1816100" cy="4324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这个图的含义可能还没有理解很透彻，可以重点理解下常用电路里面</a:t>
            </a:r>
            <a:r>
              <a:rPr lang="en-US" altLang="zh-CN" sz="1200" dirty="0" smtClean="0">
                <a:highlight>
                  <a:srgbClr val="FF0000"/>
                </a:highlight>
                <a:latin typeface="微软雅黑 Light" panose="020B0502040204020203" pitchFamily="34" charset="-122"/>
                <a:ea typeface="微软雅黑 Light" panose="020B0502040204020203" pitchFamily="34" charset="-122"/>
              </a:rPr>
              <a:t>BJT</a:t>
            </a:r>
            <a:r>
              <a:rPr lang="zh-CN" altLang="en-US" sz="1200" dirty="0" smtClean="0">
                <a:highlight>
                  <a:srgbClr val="FF0000"/>
                </a:highlight>
                <a:latin typeface="微软雅黑 Light" panose="020B0502040204020203" pitchFamily="34" charset="-122"/>
                <a:ea typeface="微软雅黑 Light" panose="020B0502040204020203" pitchFamily="34" charset="-122"/>
              </a:rPr>
              <a:t>是如何工作的，工作在哪个</a:t>
            </a:r>
            <a:r>
              <a:rPr lang="zh-CN" altLang="en-US" sz="1200" dirty="0" smtClean="0">
                <a:highlight>
                  <a:srgbClr val="FF0000"/>
                </a:highlight>
                <a:latin typeface="微软雅黑 Light" panose="020B0502040204020203" pitchFamily="34" charset="-122"/>
                <a:ea typeface="微软雅黑 Light" panose="020B0502040204020203" pitchFamily="34" charset="-122"/>
              </a:rPr>
              <a:t>区域！</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2" name="直接连接符 1"/>
          <p:cNvCxnSpPr/>
          <p:nvPr/>
        </p:nvCxnSpPr>
        <p:spPr>
          <a:xfrm>
            <a:off x="3786505" y="1861185"/>
            <a:ext cx="0" cy="5035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7"/>
            </p:custDataLst>
          </p:nvPr>
        </p:nvSpPr>
        <p:spPr>
          <a:xfrm>
            <a:off x="334645" y="908685"/>
            <a:ext cx="2440940" cy="1178560"/>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E</a:t>
            </a:r>
            <a:r>
              <a:rPr lang="zh-CN" altLang="en-US" sz="1200" dirty="0" smtClean="0">
                <a:highlight>
                  <a:srgbClr val="00FF00"/>
                </a:highlight>
                <a:latin typeface="微软雅黑 Light" panose="020B0502040204020203" pitchFamily="34" charset="-122"/>
                <a:ea typeface="微软雅黑 Light" panose="020B0502040204020203" pitchFamily="34" charset="-122"/>
              </a:rPr>
              <a:t>极掺杂浓度高，</a:t>
            </a:r>
            <a:r>
              <a:rPr lang="en-US" altLang="zh-CN" sz="1200" dirty="0" smtClean="0">
                <a:highlight>
                  <a:srgbClr val="00FF00"/>
                </a:highlight>
                <a:latin typeface="微软雅黑 Light" panose="020B0502040204020203" pitchFamily="34" charset="-122"/>
                <a:ea typeface="微软雅黑 Light" panose="020B0502040204020203" pitchFamily="34" charset="-122"/>
              </a:rPr>
              <a:t>B</a:t>
            </a:r>
            <a:r>
              <a:rPr lang="zh-CN" altLang="en-US" sz="1200" dirty="0" smtClean="0">
                <a:highlight>
                  <a:srgbClr val="00FF00"/>
                </a:highlight>
                <a:latin typeface="微软雅黑 Light" panose="020B0502040204020203" pitchFamily="34" charset="-122"/>
                <a:ea typeface="微软雅黑 Light" panose="020B0502040204020203" pitchFamily="34" charset="-122"/>
              </a:rPr>
              <a:t>极</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掺杂浓度低，</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电子只有很少部分被综合，剩余</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电力能大量快穿过</a:t>
            </a:r>
            <a:r>
              <a:rPr lang="en-US" altLang="zh-CN" sz="1200" dirty="0" smtClean="0">
                <a:highlight>
                  <a:srgbClr val="00FF00"/>
                </a:highlight>
                <a:latin typeface="微软雅黑 Light" panose="020B0502040204020203" pitchFamily="34" charset="-122"/>
                <a:ea typeface="微软雅黑 Light" panose="020B0502040204020203" pitchFamily="34" charset="-122"/>
              </a:rPr>
              <a:t>B</a:t>
            </a:r>
            <a:r>
              <a:rPr lang="zh-CN" altLang="en-US" sz="1200" dirty="0" smtClean="0">
                <a:highlight>
                  <a:srgbClr val="00FF00"/>
                </a:highlight>
                <a:latin typeface="微软雅黑 Light" panose="020B0502040204020203" pitchFamily="34" charset="-122"/>
                <a:ea typeface="微软雅黑 Light" panose="020B0502040204020203" pitchFamily="34" charset="-122"/>
              </a:rPr>
              <a:t>极到达</a:t>
            </a:r>
            <a:r>
              <a:rPr lang="en-US" altLang="zh-CN" sz="1200" dirty="0" smtClean="0">
                <a:highlight>
                  <a:srgbClr val="00FF00"/>
                </a:highlight>
                <a:latin typeface="微软雅黑 Light" panose="020B0502040204020203" pitchFamily="34" charset="-122"/>
                <a:ea typeface="微软雅黑 Light" panose="020B0502040204020203" pitchFamily="34" charset="-122"/>
              </a:rPr>
              <a:t>C</a:t>
            </a:r>
            <a:r>
              <a:rPr lang="zh-CN" altLang="en-US" sz="1200" dirty="0" smtClean="0">
                <a:highlight>
                  <a:srgbClr val="00FF00"/>
                </a:highlight>
                <a:latin typeface="微软雅黑 Light" panose="020B0502040204020203" pitchFamily="34" charset="-122"/>
                <a:ea typeface="微软雅黑 Light" panose="020B0502040204020203" pitchFamily="34" charset="-122"/>
              </a:rPr>
              <a:t>级，所</a:t>
            </a:r>
            <a:r>
              <a:rPr lang="en-US" altLang="zh-CN" sz="1200" dirty="0" smtClean="0">
                <a:highlight>
                  <a:srgbClr val="00FF00"/>
                </a:highlight>
                <a:latin typeface="微软雅黑 Light" panose="020B0502040204020203" pitchFamily="34" charset="-122"/>
                <a:ea typeface="微软雅黑 Light" panose="020B0502040204020203" pitchFamily="34" charset="-122"/>
              </a:rPr>
              <a:t>C</a:t>
            </a:r>
            <a:r>
              <a:rPr lang="zh-CN" altLang="en-US" sz="1200" dirty="0" smtClean="0">
                <a:highlight>
                  <a:srgbClr val="00FF00"/>
                </a:highlight>
                <a:latin typeface="微软雅黑 Light" panose="020B0502040204020203" pitchFamily="34" charset="-122"/>
                <a:ea typeface="微软雅黑 Light" panose="020B0502040204020203" pitchFamily="34" charset="-122"/>
              </a:rPr>
              <a:t>极的</a:t>
            </a:r>
            <a:r>
              <a:rPr lang="en-US" altLang="zh-CN" sz="1200" dirty="0" smtClean="0">
                <a:highlight>
                  <a:srgbClr val="00FF00"/>
                </a:highlight>
                <a:latin typeface="微软雅黑 Light" panose="020B0502040204020203" pitchFamily="34" charset="-122"/>
                <a:ea typeface="微软雅黑 Light" panose="020B0502040204020203" pitchFamily="34" charset="-122"/>
              </a:rPr>
              <a:t>PN</a:t>
            </a:r>
            <a:r>
              <a:rPr lang="zh-CN" altLang="en-US" sz="1200" dirty="0" smtClean="0">
                <a:highlight>
                  <a:srgbClr val="00FF00"/>
                </a:highlight>
                <a:latin typeface="微软雅黑 Light" panose="020B0502040204020203" pitchFamily="34" charset="-122"/>
                <a:ea typeface="微软雅黑 Light" panose="020B0502040204020203" pitchFamily="34" charset="-122"/>
              </a:rPr>
              <a:t>结虽然是反偏，但是有大量的少子到达了</a:t>
            </a:r>
            <a:r>
              <a:rPr lang="en-US" altLang="zh-CN" sz="1200" dirty="0" smtClean="0">
                <a:highlight>
                  <a:srgbClr val="00FF00"/>
                </a:highlight>
                <a:latin typeface="微软雅黑 Light" panose="020B0502040204020203" pitchFamily="34" charset="-122"/>
                <a:ea typeface="微软雅黑 Light" panose="020B0502040204020203" pitchFamily="34" charset="-122"/>
              </a:rPr>
              <a:t>C</a:t>
            </a:r>
            <a:r>
              <a:rPr lang="zh-CN" altLang="en-US" sz="1200" dirty="0" smtClean="0">
                <a:highlight>
                  <a:srgbClr val="00FF00"/>
                </a:highlight>
                <a:latin typeface="微软雅黑 Light" panose="020B0502040204020203" pitchFamily="34" charset="-122"/>
                <a:ea typeface="微软雅黑 Light" panose="020B0502040204020203" pitchFamily="34" charset="-122"/>
              </a:rPr>
              <a:t>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多数载流子参与导电了吗？</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7103110" y="3501390"/>
            <a:ext cx="360045"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8"/>
            </p:custDataLst>
          </p:nvPr>
        </p:nvSpPr>
        <p:spPr>
          <a:xfrm>
            <a:off x="7463155" y="3429635"/>
            <a:ext cx="2704465" cy="279400"/>
          </a:xfrm>
          <a:prstGeom prst="rect">
            <a:avLst/>
          </a:prstGeom>
          <a:noFill/>
        </p:spPr>
        <p:txBody>
          <a:bodyPr wrap="square" rtlCol="0">
            <a:noAutofit/>
          </a:bodyPr>
          <a:p>
            <a:pPr indent="0" algn="l">
              <a:lnSpc>
                <a:spcPct val="100000"/>
              </a:lnSpc>
              <a:buFont typeface="Arial" panose="020B0604020202020204" pitchFamily="34"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正常电路，</a:t>
            </a:r>
            <a:r>
              <a:rPr lang="en-US" altLang="zh-CN" sz="1200" dirty="0" smtClean="0">
                <a:highlight>
                  <a:srgbClr val="FFFF00"/>
                </a:highlight>
                <a:latin typeface="微软雅黑 Light" panose="020B0502040204020203" pitchFamily="34" charset="-122"/>
                <a:ea typeface="微软雅黑 Light" panose="020B0502040204020203" pitchFamily="34" charset="-122"/>
              </a:rPr>
              <a:t>BJT</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导通后</a:t>
            </a:r>
            <a:r>
              <a:rPr lang="en-US" altLang="zh-CN" sz="1200" dirty="0" smtClean="0">
                <a:highlight>
                  <a:srgbClr val="FFFF00"/>
                </a:highlight>
                <a:latin typeface="微软雅黑 Light" panose="020B0502040204020203" pitchFamily="34" charset="-122"/>
                <a:ea typeface="微软雅黑 Light" panose="020B0502040204020203" pitchFamily="34" charset="-122"/>
              </a:rPr>
              <a:t>UCE</a:t>
            </a:r>
            <a:r>
              <a:rPr lang="zh-CN" altLang="en-US" sz="1200" dirty="0" smtClean="0">
                <a:highlight>
                  <a:srgbClr val="FFFF00"/>
                </a:highlight>
                <a:latin typeface="微软雅黑 Light" panose="020B0502040204020203" pitchFamily="34" charset="-122"/>
                <a:ea typeface="微软雅黑 Light" panose="020B0502040204020203" pitchFamily="34" charset="-122"/>
              </a:rPr>
              <a:t>都是很小</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927600" y="1339215"/>
            <a:ext cx="2185988" cy="2157413"/>
          </a:xfrm>
          <a:prstGeom prst="rect">
            <a:avLst/>
          </a:prstGeom>
        </p:spPr>
      </p:pic>
      <p:pic>
        <p:nvPicPr>
          <p:cNvPr id="13" name="图片 12"/>
          <p:cNvPicPr>
            <a:picLocks noChangeAspect="1"/>
          </p:cNvPicPr>
          <p:nvPr/>
        </p:nvPicPr>
        <p:blipFill>
          <a:blip r:embed="rId2"/>
          <a:stretch>
            <a:fillRect/>
          </a:stretch>
        </p:blipFill>
        <p:spPr>
          <a:xfrm>
            <a:off x="190500" y="989965"/>
            <a:ext cx="5853113" cy="8524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MOS</a:t>
            </a:r>
            <a:r>
              <a:rPr dirty="0" smtClean="0"/>
              <a:t>基本</a:t>
            </a:r>
            <a:r>
              <a:rPr dirty="0" smtClean="0"/>
              <a:t>特性</a:t>
            </a:r>
            <a:endParaRPr dirty="0" smtClean="0"/>
          </a:p>
        </p:txBody>
      </p:sp>
      <p:sp>
        <p:nvSpPr>
          <p:cNvPr id="8" name="文本框 7"/>
          <p:cNvSpPr txBox="1"/>
          <p:nvPr>
            <p:custDataLst>
              <p:tags r:id="rId3"/>
            </p:custDataLst>
          </p:nvPr>
        </p:nvSpPr>
        <p:spPr>
          <a:xfrm>
            <a:off x="5662930" y="1558290"/>
            <a:ext cx="82740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等效模型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4"/>
            </p:custDataLst>
          </p:nvPr>
        </p:nvSpPr>
        <p:spPr>
          <a:xfrm>
            <a:off x="7463155" y="2424430"/>
            <a:ext cx="4083685" cy="2800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在</a:t>
            </a:r>
            <a:r>
              <a:rPr lang="en-US" altLang="zh-CN" sz="1200" dirty="0" smtClean="0">
                <a:highlight>
                  <a:srgbClr val="FFFF00"/>
                </a:highlight>
                <a:latin typeface="微软雅黑 Light" panose="020B0502040204020203" pitchFamily="34" charset="-122"/>
                <a:ea typeface="微软雅黑 Light" panose="020B0502040204020203" pitchFamily="34" charset="-122"/>
              </a:rPr>
              <a:t>datasheet</a:t>
            </a:r>
            <a:r>
              <a:rPr lang="zh-CN" altLang="en-US" sz="1200" dirty="0" smtClean="0">
                <a:highlight>
                  <a:srgbClr val="FFFF00"/>
                </a:highlight>
                <a:latin typeface="微软雅黑 Light" panose="020B0502040204020203" pitchFamily="34" charset="-122"/>
                <a:ea typeface="微软雅黑 Light" panose="020B0502040204020203" pitchFamily="34" charset="-122"/>
              </a:rPr>
              <a:t>中通常不会直接给出，要做下面的转换：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5"/>
          <a:stretch>
            <a:fillRect/>
          </a:stretch>
        </p:blipFill>
        <p:spPr>
          <a:xfrm>
            <a:off x="190500" y="3068955"/>
            <a:ext cx="6038850" cy="438150"/>
          </a:xfrm>
          <a:prstGeom prst="rect">
            <a:avLst/>
          </a:prstGeom>
        </p:spPr>
      </p:pic>
      <p:cxnSp>
        <p:nvCxnSpPr>
          <p:cNvPr id="15" name="直接连接符 14"/>
          <p:cNvCxnSpPr/>
          <p:nvPr/>
        </p:nvCxnSpPr>
        <p:spPr>
          <a:xfrm flipH="1">
            <a:off x="5518785" y="2708910"/>
            <a:ext cx="5041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flipH="1" flipV="1">
            <a:off x="5302885" y="1556385"/>
            <a:ext cx="720090" cy="593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6"/>
            </p:custDataLst>
          </p:nvPr>
        </p:nvSpPr>
        <p:spPr>
          <a:xfrm>
            <a:off x="913130" y="3355340"/>
            <a:ext cx="5130800" cy="289560"/>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Cgs</a:t>
            </a:r>
            <a:r>
              <a:rPr lang="zh-CN" altLang="en-US" sz="1200" dirty="0" smtClean="0">
                <a:highlight>
                  <a:srgbClr val="00FF00"/>
                </a:highlight>
                <a:latin typeface="微软雅黑 Light" panose="020B0502040204020203" pitchFamily="34" charset="-122"/>
                <a:ea typeface="微软雅黑 Light" panose="020B0502040204020203" pitchFamily="34" charset="-122"/>
              </a:rPr>
              <a:t>只与</a:t>
            </a:r>
            <a:r>
              <a:rPr lang="en-US" altLang="zh-CN" sz="1200" dirty="0" smtClean="0">
                <a:highlight>
                  <a:srgbClr val="00FF00"/>
                </a:highlight>
                <a:latin typeface="微软雅黑 Light" panose="020B0502040204020203" pitchFamily="34" charset="-122"/>
                <a:ea typeface="微软雅黑 Light" panose="020B0502040204020203" pitchFamily="34" charset="-122"/>
              </a:rPr>
              <a:t>G</a:t>
            </a:r>
            <a:r>
              <a:rPr lang="zh-CN" altLang="en-US" sz="1200" dirty="0" smtClean="0">
                <a:highlight>
                  <a:srgbClr val="00FF00"/>
                </a:highlight>
                <a:latin typeface="微软雅黑 Light" panose="020B0502040204020203" pitchFamily="34" charset="-122"/>
                <a:ea typeface="微软雅黑 Light" panose="020B0502040204020203" pitchFamily="34" charset="-122"/>
              </a:rPr>
              <a:t>极与</a:t>
            </a:r>
            <a:r>
              <a:rPr lang="en-US" altLang="zh-CN" sz="1200" dirty="0" smtClean="0">
                <a:highlight>
                  <a:srgbClr val="00FF00"/>
                </a:highlight>
                <a:latin typeface="微软雅黑 Light" panose="020B0502040204020203" pitchFamily="34" charset="-122"/>
                <a:ea typeface="微软雅黑 Light" panose="020B0502040204020203" pitchFamily="34" charset="-122"/>
              </a:rPr>
              <a:t>S</a:t>
            </a:r>
            <a:r>
              <a:rPr lang="zh-CN" altLang="en-US" sz="1200" dirty="0" smtClean="0">
                <a:highlight>
                  <a:srgbClr val="00FF00"/>
                </a:highlight>
                <a:latin typeface="微软雅黑 Light" panose="020B0502040204020203" pitchFamily="34" charset="-122"/>
                <a:ea typeface="微软雅黑 Light" panose="020B0502040204020203" pitchFamily="34" charset="-122"/>
              </a:rPr>
              <a:t>极之间重合部分的等效电容有关，在不同工况下几乎不变</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62255" y="1916430"/>
            <a:ext cx="5130800" cy="624840"/>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Cgd</a:t>
            </a:r>
            <a:r>
              <a:rPr lang="zh-CN" altLang="en-US" sz="1200" dirty="0" smtClean="0">
                <a:highlight>
                  <a:srgbClr val="00FF00"/>
                </a:highlight>
                <a:latin typeface="微软雅黑 Light" panose="020B0502040204020203" pitchFamily="34" charset="-122"/>
                <a:ea typeface="微软雅黑 Light" panose="020B0502040204020203" pitchFamily="34" charset="-122"/>
              </a:rPr>
              <a:t>一部分与</a:t>
            </a:r>
            <a:r>
              <a:rPr lang="en-US" altLang="zh-CN" sz="1200" dirty="0" smtClean="0">
                <a:highlight>
                  <a:srgbClr val="00FF00"/>
                </a:highlight>
                <a:latin typeface="微软雅黑 Light" panose="020B0502040204020203" pitchFamily="34" charset="-122"/>
                <a:ea typeface="微软雅黑 Light" panose="020B0502040204020203" pitchFamily="34" charset="-122"/>
              </a:rPr>
              <a:t>G</a:t>
            </a:r>
            <a:r>
              <a:rPr lang="zh-CN" altLang="en-US" sz="1200" dirty="0" smtClean="0">
                <a:highlight>
                  <a:srgbClr val="00FF00"/>
                </a:highlight>
                <a:latin typeface="微软雅黑 Light" panose="020B0502040204020203" pitchFamily="34" charset="-122"/>
                <a:ea typeface="微软雅黑 Light" panose="020B0502040204020203" pitchFamily="34" charset="-122"/>
              </a:rPr>
              <a:t>极与</a:t>
            </a:r>
            <a:r>
              <a:rPr lang="en-US" altLang="zh-CN" sz="1200" dirty="0" smtClean="0">
                <a:highlight>
                  <a:srgbClr val="00FF00"/>
                </a:highlight>
                <a:latin typeface="微软雅黑 Light" panose="020B0502040204020203" pitchFamily="34" charset="-122"/>
                <a:ea typeface="微软雅黑 Light" panose="020B0502040204020203" pitchFamily="34" charset="-122"/>
              </a:rPr>
              <a:t>S</a:t>
            </a:r>
            <a:r>
              <a:rPr lang="zh-CN" altLang="en-US" sz="1200" dirty="0" smtClean="0">
                <a:highlight>
                  <a:srgbClr val="00FF00"/>
                </a:highlight>
                <a:latin typeface="微软雅黑 Light" panose="020B0502040204020203" pitchFamily="34" charset="-122"/>
                <a:ea typeface="微软雅黑 Light" panose="020B0502040204020203" pitchFamily="34" charset="-122"/>
              </a:rPr>
              <a:t>极之间重合部分的等效电容有关，</a:t>
            </a:r>
            <a:r>
              <a:rPr lang="zh-CN" altLang="en-US" sz="1200" dirty="0" smtClean="0">
                <a:highlight>
                  <a:srgbClr val="FF0000"/>
                </a:highlight>
                <a:latin typeface="微软雅黑 Light" panose="020B0502040204020203" pitchFamily="34" charset="-122"/>
                <a:ea typeface="微软雅黑 Light" panose="020B0502040204020203" pitchFamily="34" charset="-122"/>
              </a:rPr>
              <a:t>另外与耗尽层的电容还有关</a:t>
            </a:r>
            <a:r>
              <a:rPr lang="zh-CN" altLang="en-US" sz="1200" b="1" dirty="0" smtClean="0">
                <a:highlight>
                  <a:srgbClr val="FF0000"/>
                </a:highlight>
                <a:latin typeface="微软雅黑 Light" panose="020B0502040204020203" pitchFamily="34" charset="-122"/>
                <a:ea typeface="微软雅黑 Light" panose="020B0502040204020203" pitchFamily="34" charset="-122"/>
              </a:rPr>
              <a:t>（关于米勒效应和这里的</a:t>
            </a:r>
            <a:r>
              <a:rPr lang="zh-CN" altLang="en-US" sz="1200" b="1" dirty="0" smtClean="0">
                <a:highlight>
                  <a:srgbClr val="FF0000"/>
                </a:highlight>
                <a:latin typeface="微软雅黑 Light" panose="020B0502040204020203" pitchFamily="34" charset="-122"/>
                <a:ea typeface="微软雅黑 Light" panose="020B0502040204020203" pitchFamily="34" charset="-122"/>
              </a:rPr>
              <a:t>关系？）</a:t>
            </a:r>
            <a:endParaRPr lang="zh-CN" altLang="en-US" sz="1200" b="1" dirty="0" smtClean="0">
              <a:highlight>
                <a:srgbClr val="FF00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1702435" y="1124585"/>
            <a:ext cx="2064385" cy="12446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p:cNvPicPr>
            <a:picLocks noChangeAspect="1"/>
          </p:cNvPicPr>
          <p:nvPr/>
        </p:nvPicPr>
        <p:blipFill>
          <a:blip r:embed="rId8"/>
          <a:stretch>
            <a:fillRect/>
          </a:stretch>
        </p:blipFill>
        <p:spPr>
          <a:xfrm>
            <a:off x="6598920" y="989965"/>
            <a:ext cx="5695950" cy="695325"/>
          </a:xfrm>
          <a:prstGeom prst="rect">
            <a:avLst/>
          </a:prstGeom>
        </p:spPr>
      </p:pic>
      <p:cxnSp>
        <p:nvCxnSpPr>
          <p:cNvPr id="20" name="直接连接符 19"/>
          <p:cNvCxnSpPr/>
          <p:nvPr/>
        </p:nvCxnSpPr>
        <p:spPr>
          <a:xfrm flipV="1">
            <a:off x="6814820" y="1341120"/>
            <a:ext cx="1512570" cy="10077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9"/>
            </p:custDataLst>
          </p:nvPr>
        </p:nvSpPr>
        <p:spPr>
          <a:xfrm>
            <a:off x="8548370" y="1339215"/>
            <a:ext cx="3239770" cy="70231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与体二极管有关，</a:t>
            </a:r>
            <a:r>
              <a:rPr lang="zh-CN" altLang="en-US" sz="1200" dirty="0" smtClean="0">
                <a:highlight>
                  <a:srgbClr val="FFFF00"/>
                </a:highlight>
                <a:latin typeface="微软雅黑 Light" panose="020B0502040204020203" pitchFamily="34" charset="-122"/>
                <a:ea typeface="微软雅黑 Light" panose="020B0502040204020203" pitchFamily="34" charset="-122"/>
              </a:rPr>
              <a:t>这个二极管特性是很差的，主要原因：</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highlight>
                  <a:srgbClr val="FFFF00"/>
                </a:highlight>
                <a:latin typeface="微软雅黑 Light" panose="020B0502040204020203" pitchFamily="34" charset="-122"/>
                <a:ea typeface="微软雅黑 Light" panose="020B0502040204020203" pitchFamily="34" charset="-122"/>
              </a:rPr>
              <a:t>由</a:t>
            </a:r>
            <a:r>
              <a:rPr lang="en-US" altLang="zh-CN" sz="1200" dirty="0" smtClean="0">
                <a:highlight>
                  <a:srgbClr val="FFFF00"/>
                </a:highlight>
                <a:latin typeface="微软雅黑 Light" panose="020B0502040204020203" pitchFamily="34" charset="-122"/>
                <a:ea typeface="微软雅黑 Light" panose="020B0502040204020203" pitchFamily="34" charset="-122"/>
              </a:rPr>
              <a:t>DS</a:t>
            </a:r>
            <a:r>
              <a:rPr lang="zh-CN" altLang="en-US" sz="1200" dirty="0" smtClean="0">
                <a:highlight>
                  <a:srgbClr val="FFFF00"/>
                </a:highlight>
                <a:latin typeface="微软雅黑 Light" panose="020B0502040204020203" pitchFamily="34" charset="-122"/>
                <a:ea typeface="微软雅黑 Light" panose="020B0502040204020203" pitchFamily="34" charset="-122"/>
              </a:rPr>
              <a:t>之间</a:t>
            </a:r>
            <a:r>
              <a:rPr lang="en-US" altLang="zh-CN" sz="1200" dirty="0" smtClean="0">
                <a:highlight>
                  <a:srgbClr val="FFFF00"/>
                </a:highlight>
                <a:latin typeface="微软雅黑 Light" panose="020B0502040204020203" pitchFamily="34" charset="-122"/>
                <a:ea typeface="微软雅黑 Light" panose="020B0502040204020203" pitchFamily="34" charset="-122"/>
              </a:rPr>
              <a:t>PN</a:t>
            </a:r>
            <a:r>
              <a:rPr lang="zh-CN" altLang="en-US" sz="1200" dirty="0" smtClean="0">
                <a:highlight>
                  <a:srgbClr val="FFFF00"/>
                </a:highlight>
                <a:latin typeface="微软雅黑 Light" panose="020B0502040204020203" pitchFamily="34" charset="-122"/>
                <a:ea typeface="微软雅黑 Light" panose="020B0502040204020203" pitchFamily="34" charset="-122"/>
              </a:rPr>
              <a:t>结形成，比专用二极管的导通压降</a:t>
            </a:r>
            <a:r>
              <a:rPr lang="zh-CN" altLang="en-US" sz="1200" dirty="0" smtClean="0">
                <a:highlight>
                  <a:srgbClr val="FFFF00"/>
                </a:highlight>
                <a:latin typeface="微软雅黑 Light" panose="020B0502040204020203" pitchFamily="34" charset="-122"/>
                <a:ea typeface="微软雅黑 Light" panose="020B0502040204020203" pitchFamily="34" charset="-122"/>
              </a:rPr>
              <a:t>大；</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highlight>
                  <a:srgbClr val="FFFF00"/>
                </a:highlight>
                <a:latin typeface="微软雅黑 Light" panose="020B0502040204020203" pitchFamily="34" charset="-122"/>
                <a:ea typeface="微软雅黑 Light" panose="020B0502040204020203" pitchFamily="34" charset="-122"/>
              </a:rPr>
              <a:t>反向恢复时间</a:t>
            </a:r>
            <a:r>
              <a:rPr lang="zh-CN" altLang="en-US" sz="1200" dirty="0" smtClean="0">
                <a:highlight>
                  <a:srgbClr val="FFFF00"/>
                </a:highlight>
                <a:latin typeface="微软雅黑 Light" panose="020B0502040204020203" pitchFamily="34" charset="-122"/>
                <a:ea typeface="微软雅黑 Light" panose="020B0502040204020203" pitchFamily="34" charset="-122"/>
              </a:rPr>
              <a:t>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2" name="图片 21"/>
          <p:cNvPicPr>
            <a:picLocks noChangeAspect="1"/>
          </p:cNvPicPr>
          <p:nvPr/>
        </p:nvPicPr>
        <p:blipFill>
          <a:blip r:embed="rId10"/>
          <a:stretch>
            <a:fillRect/>
          </a:stretch>
        </p:blipFill>
        <p:spPr>
          <a:xfrm>
            <a:off x="7679055" y="2708910"/>
            <a:ext cx="1166813" cy="833438"/>
          </a:xfrm>
          <a:prstGeom prst="rect">
            <a:avLst/>
          </a:prstGeom>
        </p:spPr>
      </p:pic>
      <p:pic>
        <p:nvPicPr>
          <p:cNvPr id="3" name="图片 2"/>
          <p:cNvPicPr>
            <a:picLocks noChangeAspect="1"/>
          </p:cNvPicPr>
          <p:nvPr/>
        </p:nvPicPr>
        <p:blipFill>
          <a:blip r:embed="rId11"/>
          <a:stretch>
            <a:fillRect/>
          </a:stretch>
        </p:blipFill>
        <p:spPr>
          <a:xfrm>
            <a:off x="190500" y="4076700"/>
            <a:ext cx="4852035" cy="2297430"/>
          </a:xfrm>
          <a:prstGeom prst="rect">
            <a:avLst/>
          </a:prstGeom>
        </p:spPr>
      </p:pic>
      <p:sp>
        <p:nvSpPr>
          <p:cNvPr id="7" name="文本框 6"/>
          <p:cNvSpPr txBox="1"/>
          <p:nvPr>
            <p:custDataLst>
              <p:tags r:id="rId12"/>
            </p:custDataLst>
          </p:nvPr>
        </p:nvSpPr>
        <p:spPr>
          <a:xfrm>
            <a:off x="2422525" y="6093460"/>
            <a:ext cx="3584575" cy="28956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这里对于耗尽层、电子浓度、反型</a:t>
            </a:r>
            <a:r>
              <a:rPr lang="zh-CN" altLang="en-US" sz="1200" dirty="0" smtClean="0">
                <a:highlight>
                  <a:srgbClr val="FF0000"/>
                </a:highlight>
                <a:latin typeface="微软雅黑 Light" panose="020B0502040204020203" pitchFamily="34" charset="-122"/>
                <a:ea typeface="微软雅黑 Light" panose="020B0502040204020203" pitchFamily="34" charset="-122"/>
              </a:rPr>
              <a:t>层等等，并不是很</a:t>
            </a:r>
            <a:r>
              <a:rPr lang="zh-CN" altLang="en-US" sz="1200" dirty="0" smtClean="0">
                <a:highlight>
                  <a:srgbClr val="FF0000"/>
                </a:highlight>
                <a:latin typeface="微软雅黑 Light" panose="020B0502040204020203" pitchFamily="34" charset="-122"/>
                <a:ea typeface="微软雅黑 Light" panose="020B0502040204020203" pitchFamily="34" charset="-122"/>
              </a:rPr>
              <a:t>清楚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flipV="1">
            <a:off x="4511040" y="4653280"/>
            <a:ext cx="14414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13"/>
            </p:custDataLst>
          </p:nvPr>
        </p:nvSpPr>
        <p:spPr>
          <a:xfrm>
            <a:off x="2813685" y="4237990"/>
            <a:ext cx="2965450" cy="4559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如果在线性放大区，岂不损耗很大</a:t>
            </a:r>
            <a:r>
              <a:rPr lang="en-US" altLang="zh-CN" sz="1200" dirty="0" smtClean="0">
                <a:highlight>
                  <a:srgbClr val="FF0000"/>
                </a:highlight>
                <a:latin typeface="微软雅黑 Light" panose="020B0502040204020203" pitchFamily="34" charset="-122"/>
                <a:ea typeface="微软雅黑 Light" panose="020B0502040204020203" pitchFamily="34" charset="-122"/>
              </a:rPr>
              <a:t>R</a:t>
            </a:r>
            <a:r>
              <a:rPr lang="en-US" altLang="zh-CN" sz="1200" baseline="-25000" dirty="0" smtClean="0">
                <a:highlight>
                  <a:srgbClr val="FF0000"/>
                </a:highlight>
                <a:latin typeface="微软雅黑 Light" panose="020B0502040204020203" pitchFamily="34" charset="-122"/>
                <a:ea typeface="微软雅黑 Light" panose="020B0502040204020203" pitchFamily="34" charset="-122"/>
              </a:rPr>
              <a:t>ds,on</a:t>
            </a:r>
            <a:r>
              <a:rPr lang="zh-CN" altLang="en-US" sz="1200" dirty="0" smtClean="0">
                <a:highlight>
                  <a:srgbClr val="FF0000"/>
                </a:highlight>
                <a:latin typeface="微软雅黑 Light" panose="020B0502040204020203" pitchFamily="34" charset="-122"/>
                <a:ea typeface="微软雅黑 Light" panose="020B0502040204020203" pitchFamily="34" charset="-122"/>
              </a:rPr>
              <a:t>体现在哪里？</a:t>
            </a:r>
            <a:r>
              <a:rPr lang="zh-CN" altLang="en-US" sz="1200" dirty="0" smtClean="0">
                <a:highlight>
                  <a:srgbClr val="00FF00"/>
                </a:highlight>
                <a:latin typeface="微软雅黑 Light" panose="020B0502040204020203" pitchFamily="34" charset="-122"/>
                <a:ea typeface="微软雅黑 Light" panose="020B0502040204020203" pitchFamily="34" charset="-122"/>
              </a:rPr>
              <a:t>工作在欧姆区，</a:t>
            </a:r>
            <a:r>
              <a:rPr lang="en-US" altLang="zh-CN" sz="1200" dirty="0" smtClean="0">
                <a:highlight>
                  <a:srgbClr val="00FF00"/>
                </a:highlight>
                <a:latin typeface="微软雅黑 Light" panose="020B0502040204020203" pitchFamily="34" charset="-122"/>
                <a:ea typeface="微软雅黑 Light" panose="020B0502040204020203" pitchFamily="34" charset="-122"/>
              </a:rPr>
              <a:t>R</a:t>
            </a:r>
            <a:r>
              <a:rPr lang="en-US" altLang="zh-CN" sz="1200" baseline="-25000" dirty="0" smtClean="0">
                <a:highlight>
                  <a:srgbClr val="00FF00"/>
                </a:highlight>
                <a:latin typeface="微软雅黑 Light" panose="020B0502040204020203" pitchFamily="34" charset="-122"/>
                <a:ea typeface="微软雅黑 Light" panose="020B0502040204020203" pitchFamily="34" charset="-122"/>
              </a:rPr>
              <a:t>ds,on</a:t>
            </a:r>
            <a:r>
              <a:rPr lang="zh-CN" altLang="en-US" sz="1200" dirty="0" smtClean="0">
                <a:highlight>
                  <a:srgbClr val="00FF00"/>
                </a:highlight>
                <a:latin typeface="微软雅黑 Light" panose="020B0502040204020203" pitchFamily="34" charset="-122"/>
                <a:ea typeface="微软雅黑 Light" panose="020B0502040204020203" pitchFamily="34" charset="-122"/>
              </a:rPr>
              <a:t>就体现在斜率</a:t>
            </a:r>
            <a:r>
              <a:rPr lang="zh-CN" altLang="en-US" sz="1200" dirty="0" smtClean="0">
                <a:highlight>
                  <a:srgbClr val="00FF00"/>
                </a:highlight>
                <a:latin typeface="微软雅黑 Light" panose="020B0502040204020203" pitchFamily="34" charset="-122"/>
                <a:ea typeface="微软雅黑 Light" panose="020B0502040204020203" pitchFamily="34" charset="-122"/>
              </a:rPr>
              <a:t>上</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4"/>
            </p:custDataLst>
          </p:nvPr>
        </p:nvSpPr>
        <p:spPr>
          <a:xfrm>
            <a:off x="6094730" y="4649470"/>
            <a:ext cx="4068445" cy="132143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highlight>
                  <a:srgbClr val="FFFF00"/>
                </a:highlight>
                <a:latin typeface="微软雅黑 Light" panose="020B0502040204020203" pitchFamily="34" charset="-122"/>
                <a:ea typeface="微软雅黑 Light" panose="020B0502040204020203" pitchFamily="34" charset="-122"/>
              </a:rPr>
              <a:t>基本原理：</a:t>
            </a:r>
            <a:endParaRPr lang="en-US" altLang="zh-CN" sz="1200" b="1"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Vgs</a:t>
            </a:r>
            <a:r>
              <a:rPr lang="zh-CN" altLang="en-US" sz="1200" dirty="0" smtClean="0">
                <a:latin typeface="微软雅黑 Light" panose="020B0502040204020203" pitchFamily="34" charset="-122"/>
                <a:ea typeface="微软雅黑 Light" panose="020B0502040204020203" pitchFamily="34" charset="-122"/>
              </a:rPr>
              <a:t>有电压时，</a:t>
            </a:r>
            <a:r>
              <a:rPr lang="en-US" altLang="zh-CN" sz="1200" dirty="0" smtClean="0">
                <a:latin typeface="微软雅黑 Light" panose="020B0502040204020203" pitchFamily="34" charset="-122"/>
                <a:ea typeface="微软雅黑 Light" panose="020B0502040204020203" pitchFamily="34" charset="-122"/>
              </a:rPr>
              <a:t>N+</a:t>
            </a:r>
            <a:r>
              <a:rPr lang="zh-CN" altLang="en-US" sz="1200" dirty="0" smtClean="0">
                <a:latin typeface="微软雅黑 Light" panose="020B0502040204020203" pitchFamily="34" charset="-122"/>
                <a:ea typeface="微软雅黑 Light" panose="020B0502040204020203" pitchFamily="34" charset="-122"/>
              </a:rPr>
              <a:t>的电子扩散到</a:t>
            </a:r>
            <a:r>
              <a:rPr lang="en-US" altLang="zh-CN" sz="1200" dirty="0" smtClean="0">
                <a:latin typeface="微软雅黑 Light" panose="020B0502040204020203" pitchFamily="34" charset="-122"/>
                <a:ea typeface="微软雅黑 Light" panose="020B0502040204020203" pitchFamily="34" charset="-122"/>
              </a:rPr>
              <a:t>P</a:t>
            </a:r>
            <a:r>
              <a:rPr lang="zh-CN" altLang="en-US" sz="1200" dirty="0" smtClean="0">
                <a:latin typeface="微软雅黑 Light" panose="020B0502040204020203" pitchFamily="34" charset="-122"/>
                <a:ea typeface="微软雅黑 Light" panose="020B0502040204020203" pitchFamily="34" charset="-122"/>
              </a:rPr>
              <a:t>区，把沟道连接起来，根据</a:t>
            </a:r>
            <a:r>
              <a:rPr lang="en-US" altLang="zh-CN" sz="1200" dirty="0" smtClean="0">
                <a:latin typeface="微软雅黑 Light" panose="020B0502040204020203" pitchFamily="34" charset="-122"/>
                <a:ea typeface="微软雅黑 Light" panose="020B0502040204020203" pitchFamily="34" charset="-122"/>
              </a:rPr>
              <a:t>Vgs</a:t>
            </a:r>
            <a:r>
              <a:rPr lang="zh-CN" altLang="en-US" sz="1200" dirty="0" smtClean="0">
                <a:latin typeface="微软雅黑 Light" panose="020B0502040204020203" pitchFamily="34" charset="-122"/>
                <a:ea typeface="微软雅黑 Light" panose="020B0502040204020203" pitchFamily="34" charset="-122"/>
              </a:rPr>
              <a:t>电压不同，扩散的电子浓度不同，所能流过的电流大小也不同（只有一种载流子参与了电流转移）；</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导通电阻会有点大，因此</a:t>
            </a:r>
            <a:r>
              <a:rPr lang="en-US" altLang="zh-CN" sz="1200" dirty="0" smtClean="0">
                <a:latin typeface="微软雅黑 Light" panose="020B0502040204020203" pitchFamily="34" charset="-122"/>
                <a:ea typeface="微软雅黑 Light" panose="020B0502040204020203" pitchFamily="34" charset="-122"/>
                <a:sym typeface="+mn-ea"/>
              </a:rPr>
              <a:t>Infineon</a:t>
            </a:r>
            <a:r>
              <a:rPr lang="zh-CN" altLang="en-US" sz="1200" dirty="0" smtClean="0">
                <a:latin typeface="微软雅黑 Light" panose="020B0502040204020203" pitchFamily="34" charset="-122"/>
                <a:ea typeface="微软雅黑 Light" panose="020B0502040204020203" pitchFamily="34" charset="-122"/>
                <a:sym typeface="+mn-ea"/>
              </a:rPr>
              <a:t>有推出</a:t>
            </a:r>
            <a:r>
              <a:rPr lang="en-US" altLang="zh-CN" sz="1200" dirty="0" smtClean="0">
                <a:latin typeface="微软雅黑 Light" panose="020B0502040204020203" pitchFamily="34" charset="-122"/>
                <a:ea typeface="微软雅黑 Light" panose="020B0502040204020203" pitchFamily="34" charset="-122"/>
                <a:sym typeface="+mn-ea"/>
              </a:rPr>
              <a:t>CoolMOS</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gn="l">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sym typeface="+mn-ea"/>
              </a:rPr>
              <a:t>Vds</a:t>
            </a:r>
            <a:r>
              <a:rPr lang="zh-CN" altLang="en-US" sz="1200" dirty="0" smtClean="0">
                <a:latin typeface="微软雅黑 Light" panose="020B0502040204020203" pitchFamily="34" charset="-122"/>
                <a:ea typeface="微软雅黑 Light" panose="020B0502040204020203" pitchFamily="34" charset="-122"/>
                <a:sym typeface="+mn-ea"/>
              </a:rPr>
              <a:t>的增加，</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只会改变反型层在</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D</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极的动态段，对静态段几乎没有影响</a:t>
            </a:r>
            <a:r>
              <a:rPr lang="zh-CN" altLang="en-US" sz="1200" dirty="0" smtClean="0">
                <a:latin typeface="微软雅黑 Light" panose="020B0502040204020203" pitchFamily="34" charset="-122"/>
                <a:ea typeface="微软雅黑 Light" panose="020B0502040204020203" pitchFamily="34" charset="-122"/>
                <a:sym typeface="+mn-ea"/>
              </a:rPr>
              <a:t>，所以电流</a:t>
            </a:r>
            <a:r>
              <a:rPr lang="en-US" altLang="zh-CN" sz="1200" dirty="0" smtClean="0">
                <a:latin typeface="微软雅黑 Light" panose="020B0502040204020203" pitchFamily="34" charset="-122"/>
                <a:ea typeface="微软雅黑 Light" panose="020B0502040204020203" pitchFamily="34" charset="-122"/>
                <a:sym typeface="+mn-ea"/>
              </a:rPr>
              <a:t>ID</a:t>
            </a:r>
            <a:r>
              <a:rPr lang="zh-CN" altLang="en-US" sz="1200" dirty="0" smtClean="0">
                <a:latin typeface="微软雅黑 Light" panose="020B0502040204020203" pitchFamily="34" charset="-122"/>
                <a:ea typeface="微软雅黑 Light" panose="020B0502040204020203" pitchFamily="34" charset="-122"/>
                <a:sym typeface="+mn-ea"/>
              </a:rPr>
              <a:t>几乎不变；（木旦文的帖子中</a:t>
            </a:r>
            <a:r>
              <a:rPr lang="zh-CN" altLang="en-US" sz="1200" dirty="0" smtClean="0">
                <a:latin typeface="微软雅黑 Light" panose="020B0502040204020203" pitchFamily="34" charset="-122"/>
                <a:ea typeface="微软雅黑 Light" panose="020B0502040204020203" pitchFamily="34" charset="-122"/>
                <a:sym typeface="+mn-ea"/>
              </a:rPr>
              <a:t>有介绍）</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endParaRPr lang="zh-CN" altLang="en-US" sz="1200" dirty="0" smtClean="0">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7103110" y="6093460"/>
            <a:ext cx="5045075" cy="683260"/>
          </a:xfrm>
          <a:prstGeom prst="rect">
            <a:avLst/>
          </a:prstGeom>
          <a:noFill/>
        </p:spPr>
        <p:txBody>
          <a:bodyPr wrap="square" rtlCol="0" anchor="t">
            <a:noAutofit/>
          </a:bodyPr>
          <a:p>
            <a:pPr lvl="0" algn="l">
              <a:buClrTx/>
              <a:buSzTx/>
              <a:buFont typeface="Wingdings" panose="05000000000000000000" charset="0"/>
            </a:pPr>
            <a:r>
              <a:rPr lang="zh-CN" altLang="en-US" sz="1000" b="1" dirty="0" smtClean="0">
                <a:latin typeface="微软雅黑 Light" panose="020B0502040204020203" pitchFamily="34" charset="-122"/>
                <a:ea typeface="微软雅黑 Light" panose="020B0502040204020203" pitchFamily="34" charset="-122"/>
                <a:sym typeface="+mn-ea"/>
              </a:rPr>
              <a:t>资料参考：</a:t>
            </a:r>
            <a:endParaRPr lang="zh-CN" altLang="en-US" sz="1000" b="1"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[1] https://zhuanlan.zhihu.com/p/415208587（从半导体物理的角度来介绍MOS）</a:t>
            </a:r>
            <a:endParaRPr lang="en-US" altLang="zh-CN" sz="10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[2] (TI) Fundamentals of MOSFET and IGBT Gate Driver Circuits</a:t>
            </a:r>
            <a:endParaRPr lang="en-US" altLang="zh-CN" sz="10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[3] (Infineon) IGBT</a:t>
            </a:r>
            <a:r>
              <a:rPr lang="zh-CN" altLang="en-US" sz="1000" dirty="0" smtClean="0">
                <a:latin typeface="微软雅黑 Light" panose="020B0502040204020203" pitchFamily="34" charset="-122"/>
                <a:ea typeface="微软雅黑 Light" panose="020B0502040204020203" pitchFamily="34" charset="-122"/>
                <a:sym typeface="+mn-ea"/>
              </a:rPr>
              <a:t>模块：技术、驱动和</a:t>
            </a:r>
            <a:r>
              <a:rPr lang="zh-CN" altLang="en-US" sz="1000" dirty="0" smtClean="0">
                <a:latin typeface="微软雅黑 Light" panose="020B0502040204020203" pitchFamily="34" charset="-122"/>
                <a:ea typeface="微软雅黑 Light" panose="020B0502040204020203" pitchFamily="34" charset="-122"/>
                <a:sym typeface="+mn-ea"/>
              </a:rPr>
              <a:t>应用</a:t>
            </a:r>
            <a:endParaRPr lang="zh-CN" altLang="en-US" sz="10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15"/>
            </p:custDataLst>
          </p:nvPr>
        </p:nvSpPr>
        <p:spPr>
          <a:xfrm>
            <a:off x="6043930" y="3644900"/>
            <a:ext cx="2711450" cy="902335"/>
          </a:xfrm>
          <a:prstGeom prst="rect">
            <a:avLst/>
          </a:prstGeom>
          <a:noFill/>
        </p:spPr>
        <p:txBody>
          <a:bodyPr wrap="square" rtlCol="0">
            <a:noAutofit/>
          </a:bodyPr>
          <a:p>
            <a:pPr indent="0" algn="l">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分类：</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导电沟道类型</a:t>
            </a:r>
            <a:r>
              <a:rPr lang="zh-CN" altLang="en-US" sz="1200" dirty="0" smtClean="0">
                <a:latin typeface="微软雅黑 Light" panose="020B0502040204020203" pitchFamily="34" charset="-122"/>
                <a:ea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rPr>
              <a:t>P</a:t>
            </a:r>
            <a:r>
              <a:rPr lang="zh-CN" altLang="en-US" sz="1200" dirty="0" smtClean="0">
                <a:latin typeface="微软雅黑 Light" panose="020B0502040204020203" pitchFamily="34" charset="-122"/>
                <a:ea typeface="微软雅黑 Light" panose="020B0502040204020203" pitchFamily="34" charset="-122"/>
              </a:rPr>
              <a:t>沟道</a:t>
            </a:r>
            <a:r>
              <a:rPr lang="en-US" altLang="zh-CN" sz="1200" dirty="0" smtClean="0">
                <a:latin typeface="微软雅黑 Light" panose="020B0502040204020203" pitchFamily="34" charset="-122"/>
                <a:ea typeface="微软雅黑 Light" panose="020B0502040204020203" pitchFamily="34" charset="-122"/>
              </a:rPr>
              <a:t> v.s. N</a:t>
            </a:r>
            <a:r>
              <a:rPr lang="zh-CN" altLang="en-US" sz="1200" dirty="0" smtClean="0">
                <a:latin typeface="微软雅黑 Light" panose="020B0502040204020203" pitchFamily="34" charset="-122"/>
                <a:ea typeface="微软雅黑 Light" panose="020B0502040204020203" pitchFamily="34" charset="-122"/>
              </a:rPr>
              <a:t>沟道</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栅极电压幅值</a:t>
            </a:r>
            <a:r>
              <a:rPr lang="zh-CN" altLang="en-US" sz="1200" dirty="0" smtClean="0">
                <a:latin typeface="微软雅黑 Light" panose="020B0502040204020203" pitchFamily="34" charset="-122"/>
                <a:ea typeface="微软雅黑 Light" panose="020B0502040204020203" pitchFamily="34" charset="-122"/>
              </a:rPr>
              <a:t>：耗尽型</a:t>
            </a:r>
            <a:r>
              <a:rPr lang="en-US" altLang="zh-CN" sz="1200" dirty="0" smtClean="0">
                <a:latin typeface="微软雅黑 Light" panose="020B0502040204020203" pitchFamily="34" charset="-122"/>
                <a:ea typeface="微软雅黑 Light" panose="020B0502040204020203" pitchFamily="34" charset="-122"/>
              </a:rPr>
              <a:t> v.s. </a:t>
            </a:r>
            <a:r>
              <a:rPr lang="zh-CN" altLang="en-US" sz="1200" dirty="0" smtClean="0">
                <a:latin typeface="微软雅黑 Light" panose="020B0502040204020203" pitchFamily="34" charset="-122"/>
                <a:ea typeface="微软雅黑 Light" panose="020B0502040204020203" pitchFamily="34" charset="-122"/>
              </a:rPr>
              <a:t>增强</a:t>
            </a:r>
            <a:r>
              <a:rPr lang="zh-CN" altLang="en-US" sz="1200" dirty="0" smtClean="0">
                <a:latin typeface="微软雅黑 Light" panose="020B0502040204020203" pitchFamily="34" charset="-122"/>
                <a:ea typeface="微软雅黑 Light" panose="020B0502040204020203" pitchFamily="34" charset="-122"/>
              </a:rPr>
              <a:t>型</a:t>
            </a:r>
            <a:endParaRPr lang="zh-CN" altLang="en-US" sz="1200"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功率</a:t>
            </a:r>
            <a:r>
              <a:rPr lang="en-US" altLang="zh-CN" sz="1200" dirty="0" smtClean="0">
                <a:latin typeface="微软雅黑 Light" panose="020B0502040204020203" pitchFamily="34" charset="-122"/>
                <a:ea typeface="微软雅黑 Light" panose="020B0502040204020203" pitchFamily="34" charset="-122"/>
              </a:rPr>
              <a:t>MOS</a:t>
            </a:r>
            <a:r>
              <a:rPr lang="zh-CN" altLang="en-US" sz="1200" dirty="0" smtClean="0">
                <a:latin typeface="微软雅黑 Light" panose="020B0502040204020203" pitchFamily="34" charset="-122"/>
                <a:ea typeface="微软雅黑 Light" panose="020B0502040204020203" pitchFamily="34" charset="-122"/>
              </a:rPr>
              <a:t>主要是</a:t>
            </a:r>
            <a:r>
              <a:rPr lang="en-US" altLang="zh-CN" sz="1200" dirty="0" smtClean="0">
                <a:latin typeface="微软雅黑 Light" panose="020B0502040204020203" pitchFamily="34" charset="-122"/>
                <a:ea typeface="微软雅黑 Light" panose="020B0502040204020203" pitchFamily="34" charset="-122"/>
              </a:rPr>
              <a:t>N</a:t>
            </a:r>
            <a:r>
              <a:rPr lang="zh-CN" altLang="en-US" sz="1200" dirty="0" smtClean="0">
                <a:latin typeface="微软雅黑 Light" panose="020B0502040204020203" pitchFamily="34" charset="-122"/>
                <a:ea typeface="微软雅黑 Light" panose="020B0502040204020203" pitchFamily="34" charset="-122"/>
              </a:rPr>
              <a:t>沟道增强</a:t>
            </a:r>
            <a:r>
              <a:rPr lang="zh-CN" altLang="en-US" sz="1200" dirty="0" smtClean="0">
                <a:latin typeface="微软雅黑 Light" panose="020B0502040204020203" pitchFamily="34" charset="-122"/>
                <a:ea typeface="微软雅黑 Light" panose="020B0502040204020203" pitchFamily="34" charset="-122"/>
              </a:rPr>
              <a:t>型</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6"/>
            </p:custDataLst>
          </p:nvPr>
        </p:nvSpPr>
        <p:spPr>
          <a:xfrm>
            <a:off x="9047480" y="2853055"/>
            <a:ext cx="1791335" cy="48958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为什么</a:t>
            </a:r>
            <a:r>
              <a:rPr lang="en-US" altLang="zh-CN" sz="1200" dirty="0" smtClean="0">
                <a:highlight>
                  <a:srgbClr val="FF0000"/>
                </a:highlight>
                <a:latin typeface="微软雅黑 Light" panose="020B0502040204020203" pitchFamily="34" charset="-122"/>
                <a:ea typeface="微软雅黑 Light" panose="020B0502040204020203" pitchFamily="34" charset="-122"/>
              </a:rPr>
              <a:t>datasheet</a:t>
            </a:r>
            <a:r>
              <a:rPr lang="zh-CN" altLang="en-US" sz="1200" dirty="0" smtClean="0">
                <a:highlight>
                  <a:srgbClr val="FF0000"/>
                </a:highlight>
                <a:latin typeface="微软雅黑 Light" panose="020B0502040204020203" pitchFamily="34" charset="-122"/>
                <a:ea typeface="微软雅黑 Light" panose="020B0502040204020203" pitchFamily="34" charset="-122"/>
              </a:rPr>
              <a:t>上要用</a:t>
            </a:r>
            <a:r>
              <a:rPr lang="en-US" altLang="zh-CN" sz="1200" dirty="0" smtClean="0">
                <a:highlight>
                  <a:srgbClr val="FF0000"/>
                </a:highlight>
                <a:latin typeface="微软雅黑 Light" panose="020B0502040204020203" pitchFamily="34" charset="-122"/>
                <a:ea typeface="微软雅黑 Light" panose="020B0502040204020203" pitchFamily="34" charset="-122"/>
              </a:rPr>
              <a:t>C</a:t>
            </a:r>
            <a:r>
              <a:rPr lang="en-US" altLang="zh-CN" sz="1200" baseline="-25000" dirty="0" smtClean="0">
                <a:highlight>
                  <a:srgbClr val="FF0000"/>
                </a:highlight>
                <a:latin typeface="微软雅黑 Light" panose="020B0502040204020203" pitchFamily="34" charset="-122"/>
                <a:ea typeface="微软雅黑 Light" panose="020B0502040204020203" pitchFamily="34" charset="-122"/>
              </a:rPr>
              <a:t>RSS</a:t>
            </a:r>
            <a:r>
              <a:rPr lang="en-US" altLang="zh-CN" sz="1200" dirty="0" smtClean="0">
                <a:highlight>
                  <a:srgbClr val="FF0000"/>
                </a:highlight>
                <a:latin typeface="微软雅黑 Light" panose="020B0502040204020203" pitchFamily="34" charset="-122"/>
                <a:ea typeface="微软雅黑 Light" panose="020B0502040204020203" pitchFamily="34" charset="-122"/>
              </a:rPr>
              <a:t>/C</a:t>
            </a:r>
            <a:r>
              <a:rPr lang="en-US" altLang="zh-CN" sz="1200" baseline="-25000" dirty="0" smtClean="0">
                <a:highlight>
                  <a:srgbClr val="FF0000"/>
                </a:highlight>
                <a:latin typeface="微软雅黑 Light" panose="020B0502040204020203" pitchFamily="34" charset="-122"/>
                <a:ea typeface="微软雅黑 Light" panose="020B0502040204020203" pitchFamily="34" charset="-122"/>
              </a:rPr>
              <a:t>ISS</a:t>
            </a:r>
            <a:r>
              <a:rPr lang="en-US" altLang="zh-CN" sz="1200" dirty="0" smtClean="0">
                <a:highlight>
                  <a:srgbClr val="FF0000"/>
                </a:highlight>
                <a:latin typeface="微软雅黑 Light" panose="020B0502040204020203" pitchFamily="34" charset="-122"/>
                <a:ea typeface="微软雅黑 Light" panose="020B0502040204020203" pitchFamily="34" charset="-122"/>
              </a:rPr>
              <a:t>/C</a:t>
            </a:r>
            <a:r>
              <a:rPr lang="en-US" altLang="zh-CN" sz="1200" baseline="-25000" dirty="0" smtClean="0">
                <a:highlight>
                  <a:srgbClr val="FF0000"/>
                </a:highlight>
                <a:latin typeface="微软雅黑 Light" panose="020B0502040204020203" pitchFamily="34" charset="-122"/>
                <a:ea typeface="微软雅黑 Light" panose="020B0502040204020203" pitchFamily="34" charset="-122"/>
              </a:rPr>
              <a:t>OSS</a:t>
            </a:r>
            <a:r>
              <a:rPr lang="zh-CN" altLang="en-US" sz="1200" dirty="0" smtClean="0">
                <a:highlight>
                  <a:srgbClr val="FF0000"/>
                </a:highlight>
                <a:latin typeface="微软雅黑 Light" panose="020B0502040204020203" pitchFamily="34" charset="-122"/>
                <a:ea typeface="微软雅黑 Light" panose="020B0502040204020203" pitchFamily="34" charset="-122"/>
              </a:rPr>
              <a:t>这些值呢？</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17"/>
          <a:stretch>
            <a:fillRect/>
          </a:stretch>
        </p:blipFill>
        <p:spPr>
          <a:xfrm>
            <a:off x="10055225" y="3340100"/>
            <a:ext cx="1891030" cy="1759585"/>
          </a:xfrm>
          <a:prstGeom prst="rect">
            <a:avLst/>
          </a:prstGeom>
        </p:spPr>
      </p:pic>
      <p:cxnSp>
        <p:nvCxnSpPr>
          <p:cNvPr id="28" name="直接连接符 27"/>
          <p:cNvCxnSpPr/>
          <p:nvPr/>
        </p:nvCxnSpPr>
        <p:spPr>
          <a:xfrm flipV="1">
            <a:off x="9839325" y="4869180"/>
            <a:ext cx="864235" cy="6800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a:off x="1342390" y="5477510"/>
            <a:ext cx="215900" cy="1119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18"/>
            </p:custDataLst>
          </p:nvPr>
        </p:nvSpPr>
        <p:spPr>
          <a:xfrm>
            <a:off x="118745" y="6567170"/>
            <a:ext cx="1791335" cy="2908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硬开关时特性比较差</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MOS</a:t>
            </a:r>
            <a:r>
              <a:rPr dirty="0" smtClean="0"/>
              <a:t>基本特性</a:t>
            </a:r>
            <a:r>
              <a:rPr lang="en-US" altLang="zh-CN" dirty="0" smtClean="0"/>
              <a:t>——</a:t>
            </a:r>
            <a:r>
              <a:rPr dirty="0" smtClean="0"/>
              <a:t>反型层的</a:t>
            </a:r>
            <a:r>
              <a:rPr dirty="0" smtClean="0"/>
              <a:t>概念</a:t>
            </a:r>
            <a:endParaRPr dirty="0" smtClean="0"/>
          </a:p>
        </p:txBody>
      </p:sp>
      <p:pic>
        <p:nvPicPr>
          <p:cNvPr id="2" name="图片 1"/>
          <p:cNvPicPr>
            <a:picLocks noChangeAspect="1"/>
          </p:cNvPicPr>
          <p:nvPr/>
        </p:nvPicPr>
        <p:blipFill>
          <a:blip r:embed="rId1"/>
          <a:stretch>
            <a:fillRect/>
          </a:stretch>
        </p:blipFill>
        <p:spPr>
          <a:xfrm>
            <a:off x="48260" y="908685"/>
            <a:ext cx="2185988" cy="2157413"/>
          </a:xfrm>
          <a:prstGeom prst="rect">
            <a:avLst/>
          </a:prstGeom>
        </p:spPr>
      </p:pic>
      <p:sp>
        <p:nvSpPr>
          <p:cNvPr id="8" name="文本框 7"/>
          <p:cNvSpPr txBox="1"/>
          <p:nvPr>
            <p:custDataLst>
              <p:tags r:id="rId2"/>
            </p:custDataLst>
          </p:nvPr>
        </p:nvSpPr>
        <p:spPr>
          <a:xfrm>
            <a:off x="529590" y="1196340"/>
            <a:ext cx="82740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等效模型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stretch>
            <a:fillRect/>
          </a:stretch>
        </p:blipFill>
        <p:spPr>
          <a:xfrm>
            <a:off x="2856230" y="950595"/>
            <a:ext cx="2087245" cy="2206625"/>
          </a:xfrm>
          <a:prstGeom prst="rect">
            <a:avLst/>
          </a:prstGeom>
        </p:spPr>
      </p:pic>
      <p:pic>
        <p:nvPicPr>
          <p:cNvPr id="7" name="图片 6"/>
          <p:cNvPicPr>
            <a:picLocks noChangeAspect="1"/>
          </p:cNvPicPr>
          <p:nvPr/>
        </p:nvPicPr>
        <p:blipFill>
          <a:blip r:embed="rId4"/>
          <a:stretch>
            <a:fillRect/>
          </a:stretch>
        </p:blipFill>
        <p:spPr>
          <a:xfrm>
            <a:off x="5304155" y="950595"/>
            <a:ext cx="2890520" cy="1900555"/>
          </a:xfrm>
          <a:prstGeom prst="rect">
            <a:avLst/>
          </a:prstGeom>
        </p:spPr>
      </p:pic>
      <p:sp>
        <p:nvSpPr>
          <p:cNvPr id="23" name="右箭头 22"/>
          <p:cNvSpPr/>
          <p:nvPr/>
        </p:nvSpPr>
        <p:spPr>
          <a:xfrm>
            <a:off x="5160010" y="194627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5"/>
          <a:stretch>
            <a:fillRect/>
          </a:stretch>
        </p:blipFill>
        <p:spPr>
          <a:xfrm>
            <a:off x="8544560" y="950595"/>
            <a:ext cx="2874645" cy="1900555"/>
          </a:xfrm>
          <a:prstGeom prst="rect">
            <a:avLst/>
          </a:prstGeom>
        </p:spPr>
      </p:pic>
      <p:sp>
        <p:nvSpPr>
          <p:cNvPr id="10" name="右箭头 9"/>
          <p:cNvSpPr/>
          <p:nvPr/>
        </p:nvSpPr>
        <p:spPr>
          <a:xfrm>
            <a:off x="8401050" y="192024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6"/>
            </p:custDataLst>
          </p:nvPr>
        </p:nvSpPr>
        <p:spPr>
          <a:xfrm>
            <a:off x="8759190" y="2851150"/>
            <a:ext cx="2820035" cy="417195"/>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VGS</a:t>
            </a:r>
            <a:r>
              <a:rPr lang="zh-CN" altLang="en-US" sz="1200" dirty="0" smtClean="0">
                <a:highlight>
                  <a:srgbClr val="FFFF00"/>
                </a:highlight>
                <a:latin typeface="微软雅黑 Light" panose="020B0502040204020203" pitchFamily="34" charset="-122"/>
                <a:ea typeface="微软雅黑 Light" panose="020B0502040204020203" pitchFamily="34" charset="-122"/>
              </a:rPr>
              <a:t>越大，反型层越厚，沟道电阻越小</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00FF00"/>
                </a:highlight>
                <a:latin typeface="微软雅黑 Light" panose="020B0502040204020203" pitchFamily="34" charset="-122"/>
                <a:ea typeface="微软雅黑 Light" panose="020B0502040204020203" pitchFamily="34" charset="-122"/>
              </a:rPr>
              <a:t>所以</a:t>
            </a:r>
            <a:r>
              <a:rPr lang="en-US" altLang="zh-CN" sz="1200" dirty="0" smtClean="0">
                <a:highlight>
                  <a:srgbClr val="00FF00"/>
                </a:highlight>
                <a:latin typeface="微软雅黑 Light" panose="020B0502040204020203" pitchFamily="34" charset="-122"/>
                <a:ea typeface="微软雅黑 Light" panose="020B0502040204020203" pitchFamily="34" charset="-122"/>
              </a:rPr>
              <a:t>Rdson</a:t>
            </a:r>
            <a:r>
              <a:rPr lang="zh-CN" altLang="en-US" sz="1200" dirty="0" smtClean="0">
                <a:highlight>
                  <a:srgbClr val="00FF00"/>
                </a:highlight>
                <a:latin typeface="微软雅黑 Light" panose="020B0502040204020203" pitchFamily="34" charset="-122"/>
                <a:ea typeface="微软雅黑 Light" panose="020B0502040204020203" pitchFamily="34" charset="-122"/>
              </a:rPr>
              <a:t>与</a:t>
            </a:r>
            <a:r>
              <a:rPr lang="en-US" altLang="zh-CN" sz="1200" dirty="0" smtClean="0">
                <a:highlight>
                  <a:srgbClr val="00FF00"/>
                </a:highlight>
                <a:latin typeface="微软雅黑 Light" panose="020B0502040204020203" pitchFamily="34" charset="-122"/>
                <a:ea typeface="微软雅黑 Light" panose="020B0502040204020203" pitchFamily="34" charset="-122"/>
              </a:rPr>
              <a:t>VGS</a:t>
            </a:r>
            <a:r>
              <a:rPr lang="zh-CN" altLang="en-US" sz="1200" dirty="0" smtClean="0">
                <a:highlight>
                  <a:srgbClr val="00FF00"/>
                </a:highlight>
                <a:latin typeface="微软雅黑 Light" panose="020B0502040204020203" pitchFamily="34" charset="-122"/>
                <a:ea typeface="微软雅黑 Light" panose="020B0502040204020203" pitchFamily="34" charset="-122"/>
              </a:rPr>
              <a:t>有关</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7"/>
          <a:stretch>
            <a:fillRect/>
          </a:stretch>
        </p:blipFill>
        <p:spPr>
          <a:xfrm>
            <a:off x="262255" y="3219450"/>
            <a:ext cx="4648835" cy="3431540"/>
          </a:xfrm>
          <a:prstGeom prst="rect">
            <a:avLst/>
          </a:prstGeom>
        </p:spPr>
      </p:pic>
      <p:sp>
        <p:nvSpPr>
          <p:cNvPr id="24" name="文本框 23"/>
          <p:cNvSpPr txBox="1"/>
          <p:nvPr/>
        </p:nvSpPr>
        <p:spPr>
          <a:xfrm>
            <a:off x="7103110" y="6093460"/>
            <a:ext cx="5045075" cy="683260"/>
          </a:xfrm>
          <a:prstGeom prst="rect">
            <a:avLst/>
          </a:prstGeom>
          <a:noFill/>
        </p:spPr>
        <p:txBody>
          <a:bodyPr wrap="square" rtlCol="0" anchor="t">
            <a:noAutofit/>
          </a:bodyPr>
          <a:p>
            <a:pPr lvl="0" algn="l">
              <a:buClrTx/>
              <a:buSzTx/>
              <a:buFont typeface="Wingdings" panose="05000000000000000000" charset="0"/>
            </a:pPr>
            <a:r>
              <a:rPr lang="zh-CN" altLang="en-US" sz="1000" b="1" dirty="0" smtClean="0">
                <a:latin typeface="微软雅黑 Light" panose="020B0502040204020203" pitchFamily="34" charset="-122"/>
                <a:ea typeface="微软雅黑 Light" panose="020B0502040204020203" pitchFamily="34" charset="-122"/>
                <a:sym typeface="+mn-ea"/>
              </a:rPr>
              <a:t>资料参考：</a:t>
            </a:r>
            <a:endParaRPr lang="zh-CN" altLang="en-US" sz="1000" b="1"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[1] https://zhuanlan.zhihu.com/p/415208587（从半导体物理的角度来介绍MOS）</a:t>
            </a:r>
            <a:endParaRPr lang="en-US" altLang="zh-CN" sz="10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[2] (TI) Fundamentals of MOSFET and IGBT Gate Driver Circuits</a:t>
            </a:r>
            <a:endParaRPr lang="en-US" altLang="zh-CN" sz="10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[3] (Infineon) IGBT</a:t>
            </a:r>
            <a:r>
              <a:rPr lang="zh-CN" altLang="en-US" sz="1000" dirty="0" smtClean="0">
                <a:latin typeface="微软雅黑 Light" panose="020B0502040204020203" pitchFamily="34" charset="-122"/>
                <a:ea typeface="微软雅黑 Light" panose="020B0502040204020203" pitchFamily="34" charset="-122"/>
                <a:sym typeface="+mn-ea"/>
              </a:rPr>
              <a:t>模块：技术、驱动和</a:t>
            </a:r>
            <a:r>
              <a:rPr lang="zh-CN" altLang="en-US" sz="1000" dirty="0" smtClean="0">
                <a:latin typeface="微软雅黑 Light" panose="020B0502040204020203" pitchFamily="34" charset="-122"/>
                <a:ea typeface="微软雅黑 Light" panose="020B0502040204020203" pitchFamily="34" charset="-122"/>
                <a:sym typeface="+mn-ea"/>
              </a:rPr>
              <a:t>应用</a:t>
            </a:r>
            <a:endParaRPr lang="zh-CN" altLang="en-US" sz="1000" dirty="0" smtClean="0">
              <a:latin typeface="微软雅黑 Light" panose="020B0502040204020203" pitchFamily="34" charset="-122"/>
              <a:ea typeface="微软雅黑 Light" panose="020B0502040204020203" pitchFamily="34" charset="-122"/>
              <a:sym typeface="+mn-ea"/>
            </a:endParaRPr>
          </a:p>
        </p:txBody>
      </p:sp>
      <p:cxnSp>
        <p:nvCxnSpPr>
          <p:cNvPr id="14" name="直接连接符 13"/>
          <p:cNvCxnSpPr/>
          <p:nvPr/>
        </p:nvCxnSpPr>
        <p:spPr>
          <a:xfrm>
            <a:off x="4438650" y="6242050"/>
            <a:ext cx="432435" cy="139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8"/>
            </p:custDataLst>
          </p:nvPr>
        </p:nvSpPr>
        <p:spPr>
          <a:xfrm>
            <a:off x="4942840" y="6242050"/>
            <a:ext cx="1623060" cy="41656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这个浓度与</a:t>
            </a:r>
            <a:r>
              <a:rPr lang="en-US" altLang="zh-CN" sz="1200" dirty="0" smtClean="0">
                <a:highlight>
                  <a:srgbClr val="FF0000"/>
                </a:highlight>
                <a:latin typeface="微软雅黑 Light" panose="020B0502040204020203" pitchFamily="34" charset="-122"/>
                <a:ea typeface="微软雅黑 Light" panose="020B0502040204020203" pitchFamily="34" charset="-122"/>
              </a:rPr>
              <a:t>Ug</a:t>
            </a:r>
            <a:r>
              <a:rPr lang="zh-CN" altLang="en-US" sz="1200" dirty="0" smtClean="0">
                <a:highlight>
                  <a:srgbClr val="FF0000"/>
                </a:highlight>
                <a:latin typeface="微软雅黑 Light" panose="020B0502040204020203" pitchFamily="34" charset="-122"/>
                <a:ea typeface="微软雅黑 Light" panose="020B0502040204020203" pitchFamily="34" charset="-122"/>
              </a:rPr>
              <a:t>有</a:t>
            </a:r>
            <a:r>
              <a:rPr lang="zh-CN" altLang="en-US" sz="1200" dirty="0" smtClean="0">
                <a:highlight>
                  <a:srgbClr val="FF0000"/>
                </a:highlight>
                <a:latin typeface="微软雅黑 Light" panose="020B0502040204020203" pitchFamily="34" charset="-122"/>
                <a:ea typeface="微软雅黑 Light" panose="020B0502040204020203" pitchFamily="34" charset="-122"/>
              </a:rPr>
              <a:t>关系？</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图其实没有特别</a:t>
            </a:r>
            <a:r>
              <a:rPr lang="zh-CN" altLang="en-US" sz="1200" dirty="0" smtClean="0">
                <a:highlight>
                  <a:srgbClr val="FF0000"/>
                </a:highlight>
                <a:latin typeface="微软雅黑 Light" panose="020B0502040204020203" pitchFamily="34" charset="-122"/>
                <a:ea typeface="微软雅黑 Light" panose="020B0502040204020203" pitchFamily="34" charset="-122"/>
              </a:rPr>
              <a:t>懂！</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MOS</a:t>
            </a:r>
            <a:r>
              <a:rPr dirty="0" smtClean="0"/>
              <a:t>的开关</a:t>
            </a:r>
            <a:r>
              <a:rPr dirty="0" smtClean="0"/>
              <a:t>过程</a:t>
            </a:r>
            <a:endParaRPr dirty="0" smtClean="0"/>
          </a:p>
        </p:txBody>
      </p:sp>
      <p:sp>
        <p:nvSpPr>
          <p:cNvPr id="4" name="文本框 3"/>
          <p:cNvSpPr txBox="1"/>
          <p:nvPr>
            <p:custDataLst>
              <p:tags r:id="rId1"/>
            </p:custDataLst>
          </p:nvPr>
        </p:nvSpPr>
        <p:spPr>
          <a:xfrm>
            <a:off x="5878830" y="4817110"/>
            <a:ext cx="2898140" cy="508000"/>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Vds</a:t>
            </a:r>
            <a:r>
              <a:rPr lang="zh-CN" altLang="en-US" sz="1200" dirty="0" smtClean="0">
                <a:latin typeface="微软雅黑 Light" panose="020B0502040204020203" pitchFamily="34" charset="-122"/>
                <a:ea typeface="微软雅黑 Light" panose="020B0502040204020203" pitchFamily="34" charset="-122"/>
              </a:rPr>
              <a:t>与</a:t>
            </a:r>
            <a:r>
              <a:rPr lang="en-US" altLang="zh-CN" sz="1200" dirty="0" smtClean="0">
                <a:latin typeface="微软雅黑 Light" panose="020B0502040204020203" pitchFamily="34" charset="-122"/>
                <a:ea typeface="微软雅黑 Light" panose="020B0502040204020203" pitchFamily="34" charset="-122"/>
              </a:rPr>
              <a:t>Id</a:t>
            </a:r>
            <a:r>
              <a:rPr lang="zh-CN" altLang="en-US" sz="1200" dirty="0" smtClean="0">
                <a:latin typeface="微软雅黑 Light" panose="020B0502040204020203" pitchFamily="34" charset="-122"/>
                <a:ea typeface="微软雅黑 Light" panose="020B0502040204020203" pitchFamily="34" charset="-122"/>
              </a:rPr>
              <a:t>的特性曲线，</a:t>
            </a:r>
            <a:r>
              <a:rPr lang="en-US" altLang="zh-CN" sz="1200" dirty="0" smtClean="0">
                <a:latin typeface="微软雅黑 Light" panose="020B0502040204020203" pitchFamily="34" charset="-122"/>
                <a:ea typeface="微软雅黑 Light" panose="020B0502040204020203" pitchFamily="34" charset="-122"/>
              </a:rPr>
              <a:t>Vgs</a:t>
            </a:r>
            <a:r>
              <a:rPr lang="zh-CN" altLang="en-US" sz="1200" dirty="0" smtClean="0">
                <a:latin typeface="微软雅黑 Light" panose="020B0502040204020203" pitchFamily="34" charset="-122"/>
                <a:ea typeface="微软雅黑 Light" panose="020B0502040204020203" pitchFamily="34" charset="-122"/>
              </a:rPr>
              <a:t>与</a:t>
            </a:r>
            <a:r>
              <a:rPr lang="en-US" altLang="zh-CN" sz="1200" dirty="0" smtClean="0">
                <a:latin typeface="微软雅黑 Light" panose="020B0502040204020203" pitchFamily="34" charset="-122"/>
                <a:ea typeface="微软雅黑 Light" panose="020B0502040204020203" pitchFamily="34" charset="-122"/>
              </a:rPr>
              <a:t>Id</a:t>
            </a:r>
            <a:r>
              <a:rPr lang="zh-CN" altLang="en-US" sz="1200" dirty="0" smtClean="0">
                <a:latin typeface="微软雅黑 Light" panose="020B0502040204020203" pitchFamily="34" charset="-122"/>
                <a:ea typeface="微软雅黑 Light" panose="020B0502040204020203" pitchFamily="34" charset="-122"/>
              </a:rPr>
              <a:t>的特性</a:t>
            </a:r>
            <a:r>
              <a:rPr lang="zh-CN" altLang="en-US" sz="1200" dirty="0" smtClean="0">
                <a:latin typeface="微软雅黑 Light" panose="020B0502040204020203" pitchFamily="34" charset="-122"/>
                <a:ea typeface="微软雅黑 Light" panose="020B0502040204020203" pitchFamily="34" charset="-122"/>
              </a:rPr>
              <a:t>曲线</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
            </p:custDataLst>
          </p:nvPr>
        </p:nvSpPr>
        <p:spPr>
          <a:xfrm>
            <a:off x="9407525" y="4221480"/>
            <a:ext cx="2426970" cy="8642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驱动损耗是损耗在哪里？是在管子里面还是在电路</a:t>
            </a:r>
            <a:r>
              <a:rPr lang="zh-CN" altLang="en-US" sz="1200" dirty="0" smtClean="0">
                <a:highlight>
                  <a:srgbClr val="FFFF00"/>
                </a:highlight>
                <a:latin typeface="微软雅黑 Light" panose="020B0502040204020203" pitchFamily="34" charset="-122"/>
                <a:ea typeface="微软雅黑 Light" panose="020B0502040204020203" pitchFamily="34" charset="-122"/>
              </a:rPr>
              <a:t>里面？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管子内部有驱动损耗，外面也有驱动电路的损耗</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4" name="图片 23"/>
          <p:cNvPicPr>
            <a:picLocks noChangeAspect="1"/>
          </p:cNvPicPr>
          <p:nvPr/>
        </p:nvPicPr>
        <p:blipFill>
          <a:blip r:embed="rId3"/>
          <a:stretch>
            <a:fillRect/>
          </a:stretch>
        </p:blipFill>
        <p:spPr>
          <a:xfrm>
            <a:off x="981710" y="918845"/>
            <a:ext cx="4557713" cy="3086100"/>
          </a:xfrm>
          <a:prstGeom prst="rect">
            <a:avLst/>
          </a:prstGeom>
        </p:spPr>
      </p:pic>
      <p:sp>
        <p:nvSpPr>
          <p:cNvPr id="25" name="文本框 24"/>
          <p:cNvSpPr txBox="1"/>
          <p:nvPr>
            <p:custDataLst>
              <p:tags r:id="rId4"/>
            </p:custDataLst>
          </p:nvPr>
        </p:nvSpPr>
        <p:spPr>
          <a:xfrm>
            <a:off x="621665" y="3583305"/>
            <a:ext cx="82740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开通</a:t>
            </a:r>
            <a:r>
              <a:rPr lang="zh-CN" altLang="en-US" sz="1200" dirty="0" smtClean="0">
                <a:highlight>
                  <a:srgbClr val="00FF00"/>
                </a:highlight>
                <a:latin typeface="微软雅黑 Light" panose="020B0502040204020203" pitchFamily="34" charset="-122"/>
                <a:ea typeface="微软雅黑 Light" panose="020B0502040204020203" pitchFamily="34" charset="-122"/>
              </a:rPr>
              <a:t>过程</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6" name="图片 25"/>
          <p:cNvPicPr>
            <a:picLocks noChangeAspect="1"/>
          </p:cNvPicPr>
          <p:nvPr/>
        </p:nvPicPr>
        <p:blipFill>
          <a:blip r:embed="rId5"/>
          <a:stretch>
            <a:fillRect/>
          </a:stretch>
        </p:blipFill>
        <p:spPr>
          <a:xfrm>
            <a:off x="6166485" y="820420"/>
            <a:ext cx="4610100" cy="3181350"/>
          </a:xfrm>
          <a:prstGeom prst="rect">
            <a:avLst/>
          </a:prstGeom>
        </p:spPr>
      </p:pic>
      <p:sp>
        <p:nvSpPr>
          <p:cNvPr id="27" name="文本框 26"/>
          <p:cNvSpPr txBox="1"/>
          <p:nvPr>
            <p:custDataLst>
              <p:tags r:id="rId6"/>
            </p:custDataLst>
          </p:nvPr>
        </p:nvSpPr>
        <p:spPr>
          <a:xfrm>
            <a:off x="5822315" y="3583305"/>
            <a:ext cx="827405" cy="30353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关断过程</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9" name="文本框 28"/>
          <p:cNvSpPr txBox="1"/>
          <p:nvPr>
            <p:custDataLst>
              <p:tags r:id="rId7"/>
            </p:custDataLst>
          </p:nvPr>
        </p:nvSpPr>
        <p:spPr>
          <a:xfrm>
            <a:off x="765810" y="1164590"/>
            <a:ext cx="2437765" cy="39814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1</a:t>
            </a:r>
            <a:r>
              <a:rPr lang="zh-CN" altLang="en-US" sz="1200" dirty="0" smtClean="0">
                <a:highlight>
                  <a:srgbClr val="FFFF00"/>
                </a:highlight>
                <a:latin typeface="微软雅黑 Light" panose="020B0502040204020203" pitchFamily="34" charset="-122"/>
                <a:ea typeface="微软雅黑 Light" panose="020B0502040204020203" pitchFamily="34" charset="-122"/>
              </a:rPr>
              <a:t>）过了</a:t>
            </a:r>
            <a:r>
              <a:rPr lang="en-US" altLang="zh-CN" sz="1200" dirty="0" smtClean="0">
                <a:highlight>
                  <a:srgbClr val="FFFF00"/>
                </a:highlight>
                <a:latin typeface="微软雅黑 Light" panose="020B0502040204020203" pitchFamily="34" charset="-122"/>
                <a:ea typeface="微软雅黑 Light" panose="020B0502040204020203" pitchFamily="34" charset="-122"/>
              </a:rPr>
              <a:t>Vth</a:t>
            </a:r>
            <a:r>
              <a:rPr lang="zh-CN" altLang="en-US" sz="1200" dirty="0" smtClean="0">
                <a:highlight>
                  <a:srgbClr val="FFFF00"/>
                </a:highlight>
                <a:latin typeface="微软雅黑 Light" panose="020B0502040204020203" pitchFamily="34" charset="-122"/>
                <a:ea typeface="微软雅黑 Light" panose="020B0502040204020203" pitchFamily="34" charset="-122"/>
              </a:rPr>
              <a:t>，管子导通，</a:t>
            </a:r>
            <a:r>
              <a:rPr lang="en-US" altLang="zh-CN" sz="1200" dirty="0" smtClean="0">
                <a:highlight>
                  <a:srgbClr val="FFFF00"/>
                </a:highlight>
                <a:latin typeface="微软雅黑 Light" panose="020B0502040204020203" pitchFamily="34" charset="-122"/>
                <a:ea typeface="微软雅黑 Light" panose="020B0502040204020203" pitchFamily="34" charset="-122"/>
              </a:rPr>
              <a:t>I</a:t>
            </a:r>
            <a:r>
              <a:rPr lang="en-US" altLang="zh-CN" sz="1200" baseline="-25000" dirty="0" smtClean="0">
                <a:highlight>
                  <a:srgbClr val="FFFF00"/>
                </a:highlight>
                <a:latin typeface="微软雅黑 Light" panose="020B0502040204020203" pitchFamily="34" charset="-122"/>
                <a:ea typeface="微软雅黑 Light" panose="020B0502040204020203" pitchFamily="34" charset="-122"/>
              </a:rPr>
              <a:t>D</a:t>
            </a:r>
            <a:r>
              <a:rPr lang="zh-CN" altLang="en-US" sz="1200" dirty="0" smtClean="0">
                <a:highlight>
                  <a:srgbClr val="FFFF00"/>
                </a:highlight>
                <a:latin typeface="微软雅黑 Light" panose="020B0502040204020203" pitchFamily="34" charset="-122"/>
                <a:ea typeface="微软雅黑 Light" panose="020B0502040204020203" pitchFamily="34" charset="-122"/>
              </a:rPr>
              <a:t>上升，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I</a:t>
            </a:r>
            <a:r>
              <a:rPr lang="en-US" altLang="zh-CN" sz="1200" baseline="-25000" dirty="0" smtClean="0">
                <a:highlight>
                  <a:srgbClr val="FFFF00"/>
                </a:highlight>
                <a:latin typeface="微软雅黑 Light" panose="020B0502040204020203" pitchFamily="34" charset="-122"/>
                <a:ea typeface="微软雅黑 Light" panose="020B0502040204020203" pitchFamily="34" charset="-122"/>
              </a:rPr>
              <a:t>D</a:t>
            </a:r>
            <a:r>
              <a:rPr lang="zh-CN" altLang="en-US" sz="1200" dirty="0" smtClean="0">
                <a:highlight>
                  <a:srgbClr val="FFFF00"/>
                </a:highlight>
                <a:latin typeface="微软雅黑 Light" panose="020B0502040204020203" pitchFamily="34" charset="-122"/>
                <a:ea typeface="微软雅黑 Light" panose="020B0502040204020203" pitchFamily="34" charset="-122"/>
              </a:rPr>
              <a:t>与</a:t>
            </a:r>
            <a:r>
              <a:rPr lang="en-US" altLang="zh-CN" sz="1200" dirty="0" smtClean="0">
                <a:highlight>
                  <a:srgbClr val="FFFF00"/>
                </a:highlight>
                <a:latin typeface="微软雅黑 Light" panose="020B0502040204020203" pitchFamily="34" charset="-122"/>
                <a:ea typeface="微软雅黑 Light" panose="020B0502040204020203" pitchFamily="34" charset="-122"/>
              </a:rPr>
              <a:t>V</a:t>
            </a:r>
            <a:r>
              <a:rPr lang="en-US" altLang="zh-CN" sz="1200" baseline="-25000" dirty="0" smtClean="0">
                <a:highlight>
                  <a:srgbClr val="FFFF00"/>
                </a:highlight>
                <a:latin typeface="微软雅黑 Light" panose="020B0502040204020203" pitchFamily="34" charset="-122"/>
                <a:ea typeface="微软雅黑 Light" panose="020B0502040204020203" pitchFamily="34" charset="-122"/>
              </a:rPr>
              <a:t>GS</a:t>
            </a:r>
            <a:r>
              <a:rPr lang="zh-CN" altLang="en-US" sz="1200" dirty="0" smtClean="0">
                <a:highlight>
                  <a:srgbClr val="FFFF00"/>
                </a:highlight>
                <a:latin typeface="微软雅黑 Light" panose="020B0502040204020203" pitchFamily="34" charset="-122"/>
                <a:ea typeface="微软雅黑 Light" panose="020B0502040204020203" pitchFamily="34" charset="-122"/>
              </a:rPr>
              <a:t>成正比，线性工作</a:t>
            </a:r>
            <a:r>
              <a:rPr lang="zh-CN" altLang="en-US" sz="1200" dirty="0" smtClean="0">
                <a:highlight>
                  <a:srgbClr val="FFFF00"/>
                </a:highlight>
                <a:latin typeface="微软雅黑 Light" panose="020B0502040204020203" pitchFamily="34" charset="-122"/>
                <a:ea typeface="微软雅黑 Light" panose="020B0502040204020203" pitchFamily="34" charset="-122"/>
              </a:rPr>
              <a:t>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30" name="直接连接符 29"/>
          <p:cNvCxnSpPr/>
          <p:nvPr/>
        </p:nvCxnSpPr>
        <p:spPr>
          <a:xfrm>
            <a:off x="3141980" y="1296035"/>
            <a:ext cx="720090" cy="198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1" name="文本框 30"/>
          <p:cNvSpPr txBox="1"/>
          <p:nvPr>
            <p:custDataLst>
              <p:tags r:id="rId8"/>
            </p:custDataLst>
          </p:nvPr>
        </p:nvSpPr>
        <p:spPr>
          <a:xfrm>
            <a:off x="765810" y="1804035"/>
            <a:ext cx="2501900" cy="43116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a:t>
            </a:r>
            <a:r>
              <a:rPr lang="en-US" altLang="zh-CN" sz="1200" dirty="0" smtClean="0">
                <a:highlight>
                  <a:srgbClr val="FFFF00"/>
                </a:highlight>
                <a:latin typeface="微软雅黑 Light" panose="020B0502040204020203" pitchFamily="34" charset="-122"/>
                <a:ea typeface="微软雅黑 Light" panose="020B0502040204020203" pitchFamily="34" charset="-122"/>
              </a:rPr>
              <a:t>2</a:t>
            </a:r>
            <a:r>
              <a:rPr lang="zh-CN" altLang="en-US" sz="1200" dirty="0" smtClean="0">
                <a:highlight>
                  <a:srgbClr val="FFFF00"/>
                </a:highlight>
                <a:latin typeface="微软雅黑 Light" panose="020B0502040204020203" pitchFamily="34" charset="-122"/>
                <a:ea typeface="微软雅黑 Light" panose="020B0502040204020203" pitchFamily="34" charset="-122"/>
              </a:rPr>
              <a:t>）平台区，</a:t>
            </a:r>
            <a:r>
              <a:rPr lang="en-US" altLang="zh-CN" sz="1200" dirty="0" smtClean="0">
                <a:highlight>
                  <a:srgbClr val="FFFF00"/>
                </a:highlight>
                <a:latin typeface="微软雅黑 Light" panose="020B0502040204020203" pitchFamily="34" charset="-122"/>
                <a:ea typeface="微软雅黑 Light" panose="020B0502040204020203" pitchFamily="34" charset="-122"/>
              </a:rPr>
              <a:t>Id</a:t>
            </a:r>
            <a:r>
              <a:rPr lang="zh-CN" altLang="en-US" sz="1200" dirty="0" smtClean="0">
                <a:highlight>
                  <a:srgbClr val="FFFF00"/>
                </a:highlight>
                <a:latin typeface="微软雅黑 Light" panose="020B0502040204020203" pitchFamily="34" charset="-122"/>
                <a:ea typeface="微软雅黑 Light" panose="020B0502040204020203" pitchFamily="34" charset="-122"/>
              </a:rPr>
              <a:t>已到最大值，</a:t>
            </a:r>
            <a:r>
              <a:rPr lang="en-US" altLang="zh-CN" sz="1200" dirty="0" smtClean="0">
                <a:highlight>
                  <a:srgbClr val="FFFF00"/>
                </a:highlight>
                <a:latin typeface="微软雅黑 Light" panose="020B0502040204020203" pitchFamily="34" charset="-122"/>
                <a:ea typeface="微软雅黑 Light" panose="020B0502040204020203" pitchFamily="34" charset="-122"/>
              </a:rPr>
              <a:t>Vds</a:t>
            </a:r>
            <a:r>
              <a:rPr lang="zh-CN" altLang="en-US" sz="1200" dirty="0" smtClean="0">
                <a:highlight>
                  <a:srgbClr val="FFFF00"/>
                </a:highlight>
                <a:latin typeface="微软雅黑 Light" panose="020B0502040204020203" pitchFamily="34" charset="-122"/>
                <a:ea typeface="微软雅黑 Light" panose="020B0502040204020203" pitchFamily="34" charset="-122"/>
              </a:rPr>
              <a:t>开始降。</a:t>
            </a:r>
            <a:r>
              <a:rPr lang="zh-CN" altLang="en-US" sz="1200" dirty="0" smtClean="0">
                <a:highlight>
                  <a:srgbClr val="FF0000"/>
                </a:highlight>
                <a:latin typeface="微软雅黑 Light" panose="020B0502040204020203" pitchFamily="34" charset="-122"/>
                <a:ea typeface="微软雅黑 Light" panose="020B0502040204020203" pitchFamily="34" charset="-122"/>
              </a:rPr>
              <a:t>这段时间啥决定的？</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flipV="1">
            <a:off x="3213735" y="1494790"/>
            <a:ext cx="1296035" cy="5759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9"/>
            </p:custDataLst>
          </p:nvPr>
        </p:nvSpPr>
        <p:spPr>
          <a:xfrm>
            <a:off x="5158740" y="1783080"/>
            <a:ext cx="2501900" cy="29146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3</a:t>
            </a:r>
            <a:r>
              <a:rPr lang="zh-CN" altLang="en-US" sz="1200" dirty="0" smtClean="0">
                <a:highlight>
                  <a:srgbClr val="FF0000"/>
                </a:highlight>
                <a:latin typeface="微软雅黑 Light" panose="020B0502040204020203" pitchFamily="34" charset="-122"/>
                <a:ea typeface="微软雅黑 Light" panose="020B0502040204020203" pitchFamily="34" charset="-122"/>
              </a:rPr>
              <a:t>）驱动电流为啥长这个样子？</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0"/>
            </p:custDataLst>
          </p:nvPr>
        </p:nvSpPr>
        <p:spPr>
          <a:xfrm>
            <a:off x="190500" y="4143375"/>
            <a:ext cx="2165985" cy="673735"/>
          </a:xfrm>
          <a:prstGeom prst="rect">
            <a:avLst/>
          </a:prstGeom>
          <a:noFill/>
          <a:ln>
            <a:solidFill>
              <a:schemeClr val="accent1"/>
            </a:solidFill>
          </a:ln>
        </p:spPr>
        <p:txBody>
          <a:bodyPr wrap="square" rtlCol="0">
            <a:noAutofit/>
          </a:bodyPr>
          <a:p>
            <a:pPr indent="0" algn="l">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先可以算</a:t>
            </a:r>
            <a:r>
              <a:rPr lang="en-US" altLang="zh-CN" sz="1200" dirty="0" smtClean="0">
                <a:latin typeface="微软雅黑 Light" panose="020B0502040204020203" pitchFamily="34" charset="-122"/>
                <a:ea typeface="微软雅黑 Light" panose="020B0502040204020203" pitchFamily="34" charset="-122"/>
              </a:rPr>
              <a:t>Miller</a:t>
            </a:r>
            <a:r>
              <a:rPr lang="zh-CN" altLang="en-US" sz="1200" dirty="0" smtClean="0">
                <a:latin typeface="微软雅黑 Light" panose="020B0502040204020203" pitchFamily="34" charset="-122"/>
                <a:ea typeface="微软雅黑 Light" panose="020B0502040204020203" pitchFamily="34" charset="-122"/>
              </a:rPr>
              <a:t>平台电压：</a:t>
            </a:r>
            <a:endParaRPr lang="zh-CN" altLang="en-US" sz="1200"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先定义跨导：</a:t>
            </a:r>
            <a:r>
              <a:rPr lang="en-US" altLang="zh-CN" sz="1200" dirty="0" smtClean="0">
                <a:latin typeface="微软雅黑 Light" panose="020B0502040204020203" pitchFamily="34" charset="-122"/>
                <a:ea typeface="微软雅黑 Light" panose="020B0502040204020203" pitchFamily="34" charset="-122"/>
              </a:rPr>
              <a:t>g</a:t>
            </a:r>
            <a:r>
              <a:rPr lang="en-US" altLang="zh-CN" sz="1200" baseline="-25000" dirty="0" smtClean="0">
                <a:latin typeface="微软雅黑 Light" panose="020B0502040204020203" pitchFamily="34" charset="-122"/>
                <a:ea typeface="微软雅黑 Light" panose="020B0502040204020203" pitchFamily="34" charset="-122"/>
              </a:rPr>
              <a:t>fs</a:t>
            </a:r>
            <a:r>
              <a:rPr lang="en-US" altLang="zh-CN" sz="1200" dirty="0" smtClean="0">
                <a:latin typeface="微软雅黑 Light" panose="020B0502040204020203" pitchFamily="34" charset="-122"/>
                <a:ea typeface="微软雅黑 Light" panose="020B0502040204020203" pitchFamily="34" charset="-122"/>
              </a:rPr>
              <a:t>=dI</a:t>
            </a:r>
            <a:r>
              <a:rPr lang="en-US" altLang="zh-CN" sz="1200" baseline="-25000" dirty="0" smtClean="0">
                <a:latin typeface="微软雅黑 Light" panose="020B0502040204020203" pitchFamily="34" charset="-122"/>
                <a:ea typeface="微软雅黑 Light" panose="020B0502040204020203" pitchFamily="34" charset="-122"/>
              </a:rPr>
              <a:t>D</a:t>
            </a:r>
            <a:r>
              <a:rPr lang="en-US" altLang="zh-CN" sz="1200" dirty="0" smtClean="0">
                <a:latin typeface="微软雅黑 Light" panose="020B0502040204020203" pitchFamily="34" charset="-122"/>
                <a:ea typeface="微软雅黑 Light" panose="020B0502040204020203" pitchFamily="34" charset="-122"/>
              </a:rPr>
              <a:t>/dV</a:t>
            </a:r>
            <a:r>
              <a:rPr lang="en-US" altLang="zh-CN" sz="1200" baseline="-25000" dirty="0" smtClean="0">
                <a:latin typeface="微软雅黑 Light" panose="020B0502040204020203" pitchFamily="34" charset="-122"/>
                <a:ea typeface="微软雅黑 Light" panose="020B0502040204020203" pitchFamily="34" charset="-122"/>
              </a:rPr>
              <a:t>GS</a:t>
            </a:r>
            <a:endParaRPr lang="zh-CN" altLang="en-US" sz="1200"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V</a:t>
            </a:r>
            <a:r>
              <a:rPr lang="en-US" altLang="zh-CN" sz="1200" baseline="-25000" dirty="0" smtClean="0">
                <a:latin typeface="微软雅黑 Light" panose="020B0502040204020203" pitchFamily="34" charset="-122"/>
                <a:ea typeface="微软雅黑 Light" panose="020B0502040204020203" pitchFamily="34" charset="-122"/>
              </a:rPr>
              <a:t>GS,miller</a:t>
            </a:r>
            <a:r>
              <a:rPr lang="en-US" altLang="zh-CN" sz="1200" dirty="0" smtClean="0">
                <a:latin typeface="微软雅黑 Light" panose="020B0502040204020203" pitchFamily="34" charset="-122"/>
                <a:ea typeface="微软雅黑 Light" panose="020B0502040204020203" pitchFamily="34" charset="-122"/>
              </a:rPr>
              <a:t> = V</a:t>
            </a:r>
            <a:r>
              <a:rPr lang="en-US" altLang="zh-CN" sz="1200" baseline="-25000" dirty="0" smtClean="0">
                <a:latin typeface="微软雅黑 Light" panose="020B0502040204020203" pitchFamily="34" charset="-122"/>
                <a:ea typeface="微软雅黑 Light" panose="020B0502040204020203" pitchFamily="34" charset="-122"/>
              </a:rPr>
              <a:t>th</a:t>
            </a:r>
            <a:r>
              <a:rPr lang="en-US" altLang="zh-CN" sz="1200" dirty="0" smtClean="0">
                <a:latin typeface="微软雅黑 Light" panose="020B0502040204020203" pitchFamily="34" charset="-122"/>
                <a:ea typeface="微软雅黑 Light" panose="020B0502040204020203" pitchFamily="34" charset="-122"/>
              </a:rPr>
              <a:t> + I</a:t>
            </a:r>
            <a:r>
              <a:rPr lang="en-US" altLang="zh-CN" sz="1200" baseline="-25000" dirty="0" smtClean="0">
                <a:latin typeface="微软雅黑 Light" panose="020B0502040204020203" pitchFamily="34" charset="-122"/>
                <a:ea typeface="微软雅黑 Light" panose="020B0502040204020203" pitchFamily="34" charset="-122"/>
              </a:rPr>
              <a:t>D</a:t>
            </a:r>
            <a:r>
              <a:rPr lang="en-US" altLang="zh-CN" sz="1200" dirty="0" smtClean="0">
                <a:latin typeface="微软雅黑 Light" panose="020B0502040204020203" pitchFamily="34" charset="-122"/>
                <a:ea typeface="微软雅黑 Light" panose="020B0502040204020203" pitchFamily="34" charset="-122"/>
              </a:rPr>
              <a:t>/g</a:t>
            </a:r>
            <a:r>
              <a:rPr lang="en-US" altLang="zh-CN" sz="1200" baseline="-25000" dirty="0" smtClean="0">
                <a:latin typeface="微软雅黑 Light" panose="020B0502040204020203" pitchFamily="34" charset="-122"/>
                <a:ea typeface="微软雅黑 Light" panose="020B0502040204020203" pitchFamily="34" charset="-122"/>
              </a:rPr>
              <a:t>fs</a:t>
            </a:r>
            <a:endParaRPr lang="en-US" altLang="zh-CN" sz="1200" baseline="-250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1"/>
            </p:custDataLst>
          </p:nvPr>
        </p:nvSpPr>
        <p:spPr>
          <a:xfrm>
            <a:off x="2854960" y="4513580"/>
            <a:ext cx="2108835" cy="303530"/>
          </a:xfrm>
          <a:prstGeom prst="rect">
            <a:avLst/>
          </a:prstGeom>
          <a:noFill/>
          <a:ln>
            <a:solidFill>
              <a:schemeClr val="accent1"/>
            </a:solidFill>
          </a:ln>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sym typeface="+mn-ea"/>
              </a:rPr>
              <a:t>这里驱动电流只给</a:t>
            </a:r>
            <a:r>
              <a:rPr lang="zh-CN" altLang="en-US" sz="1200" dirty="0" smtClean="0">
                <a:latin typeface="微软雅黑 Light" panose="020B0502040204020203" pitchFamily="34" charset="-122"/>
                <a:ea typeface="微软雅黑 Light" panose="020B0502040204020203" pitchFamily="34" charset="-122"/>
                <a:sym typeface="+mn-ea"/>
              </a:rPr>
              <a:t>C</a:t>
            </a:r>
            <a:r>
              <a:rPr lang="zh-CN" altLang="en-US" sz="1200" dirty="0" smtClean="0">
                <a:latin typeface="微软雅黑 Light" panose="020B0502040204020203" pitchFamily="34" charset="-122"/>
                <a:ea typeface="微软雅黑 Light" panose="020B0502040204020203" pitchFamily="34" charset="-122"/>
                <a:sym typeface="+mn-ea"/>
              </a:rPr>
              <a:t>GD</a:t>
            </a:r>
            <a:r>
              <a:rPr lang="zh-CN" altLang="en-US" sz="1200" dirty="0" smtClean="0">
                <a:latin typeface="微软雅黑 Light" panose="020B0502040204020203" pitchFamily="34" charset="-122"/>
                <a:ea typeface="微软雅黑 Light" panose="020B0502040204020203" pitchFamily="34" charset="-122"/>
                <a:sym typeface="+mn-ea"/>
              </a:rPr>
              <a:t>放电</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2"/>
            </p:custDataLst>
          </p:nvPr>
        </p:nvSpPr>
        <p:spPr>
          <a:xfrm>
            <a:off x="190500" y="5593715"/>
            <a:ext cx="2166620" cy="303530"/>
          </a:xfrm>
          <a:prstGeom prst="rect">
            <a:avLst/>
          </a:prstGeom>
          <a:noFill/>
          <a:ln>
            <a:solidFill>
              <a:schemeClr val="accent1"/>
            </a:solidFill>
          </a:ln>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sym typeface="+mn-ea"/>
              </a:rPr>
              <a:t>第三阶段所需时间近似</a:t>
            </a:r>
            <a:r>
              <a:rPr lang="zh-CN" altLang="en-US" sz="1200" dirty="0" smtClean="0">
                <a:latin typeface="微软雅黑 Light" panose="020B0502040204020203" pitchFamily="34" charset="-122"/>
                <a:ea typeface="微软雅黑 Light" panose="020B0502040204020203" pitchFamily="34" charset="-122"/>
                <a:sym typeface="+mn-ea"/>
              </a:rPr>
              <a:t>计算：</a:t>
            </a:r>
            <a:endParaRPr lang="zh-CN" altLang="en-US" sz="1200" dirty="0" smtClean="0">
              <a:latin typeface="微软雅黑 Light" panose="020B0502040204020203" pitchFamily="34" charset="-122"/>
              <a:ea typeface="微软雅黑 Light" panose="020B0502040204020203" pitchFamily="34" charset="-122"/>
              <a:sym typeface="+mn-ea"/>
            </a:endParaRPr>
          </a:p>
        </p:txBody>
      </p:sp>
      <p:cxnSp>
        <p:nvCxnSpPr>
          <p:cNvPr id="2" name="直接连接符 1"/>
          <p:cNvCxnSpPr/>
          <p:nvPr/>
        </p:nvCxnSpPr>
        <p:spPr>
          <a:xfrm flipV="1">
            <a:off x="2356485" y="3933190"/>
            <a:ext cx="1938655" cy="6445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 name="直接连接符 2"/>
          <p:cNvCxnSpPr>
            <a:stCxn id="14" idx="0"/>
          </p:cNvCxnSpPr>
          <p:nvPr/>
        </p:nvCxnSpPr>
        <p:spPr>
          <a:xfrm flipV="1">
            <a:off x="3909695" y="3933190"/>
            <a:ext cx="667385" cy="580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13"/>
            </p:custDataLst>
          </p:nvPr>
        </p:nvSpPr>
        <p:spPr>
          <a:xfrm>
            <a:off x="190500" y="5085715"/>
            <a:ext cx="2166620" cy="303530"/>
          </a:xfrm>
          <a:prstGeom prst="rect">
            <a:avLst/>
          </a:prstGeom>
          <a:noFill/>
          <a:ln>
            <a:solidFill>
              <a:schemeClr val="accent1"/>
            </a:solidFill>
          </a:ln>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sym typeface="+mn-ea"/>
              </a:rPr>
              <a:t>第二阶段所需时间近似</a:t>
            </a:r>
            <a:r>
              <a:rPr lang="zh-CN" altLang="en-US" sz="1200" dirty="0" smtClean="0">
                <a:latin typeface="微软雅黑 Light" panose="020B0502040204020203" pitchFamily="34" charset="-122"/>
                <a:ea typeface="微软雅黑 Light" panose="020B0502040204020203" pitchFamily="34" charset="-122"/>
                <a:sym typeface="+mn-ea"/>
              </a:rPr>
              <a:t>计算：</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7" name="文本框 6"/>
          <p:cNvSpPr txBox="1"/>
          <p:nvPr>
            <p:custDataLst>
              <p:tags r:id="rId14"/>
            </p:custDataLst>
          </p:nvPr>
        </p:nvSpPr>
        <p:spPr>
          <a:xfrm>
            <a:off x="5878830" y="5374005"/>
            <a:ext cx="2898140" cy="602615"/>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MOS</a:t>
            </a:r>
            <a:r>
              <a:rPr lang="zh-CN" altLang="en-US" sz="1200" dirty="0" smtClean="0">
                <a:latin typeface="微软雅黑 Light" panose="020B0502040204020203" pitchFamily="34" charset="-122"/>
                <a:ea typeface="微软雅黑 Light" panose="020B0502040204020203" pitchFamily="34" charset="-122"/>
              </a:rPr>
              <a:t>的驱动为什么不需要负压，</a:t>
            </a:r>
            <a:r>
              <a:rPr lang="en-US" altLang="zh-CN" sz="1200" dirty="0" smtClean="0">
                <a:latin typeface="微软雅黑 Light" panose="020B0502040204020203" pitchFamily="34" charset="-122"/>
                <a:ea typeface="微软雅黑 Light" panose="020B0502040204020203" pitchFamily="34" charset="-122"/>
              </a:rPr>
              <a:t>IGBT</a:t>
            </a:r>
            <a:r>
              <a:rPr lang="zh-CN" altLang="en-US" sz="1200" dirty="0" smtClean="0">
                <a:latin typeface="微软雅黑 Light" panose="020B0502040204020203" pitchFamily="34" charset="-122"/>
                <a:ea typeface="微软雅黑 Light" panose="020B0502040204020203" pitchFamily="34" charset="-122"/>
              </a:rPr>
              <a:t>为什么需要负压？</a:t>
            </a:r>
            <a:r>
              <a:rPr lang="en-US" altLang="zh-CN" sz="1200" dirty="0" smtClean="0">
                <a:latin typeface="微软雅黑 Light" panose="020B0502040204020203" pitchFamily="34" charset="-122"/>
                <a:ea typeface="微软雅黑 Light" panose="020B0502040204020203" pitchFamily="34" charset="-122"/>
              </a:rPr>
              <a:t>MOS</a:t>
            </a:r>
            <a:r>
              <a:rPr lang="zh-CN" altLang="en-US" sz="1200" dirty="0" smtClean="0">
                <a:latin typeface="微软雅黑 Light" panose="020B0502040204020203" pitchFamily="34" charset="-122"/>
                <a:ea typeface="微软雅黑 Light" panose="020B0502040204020203" pitchFamily="34" charset="-122"/>
              </a:rPr>
              <a:t>能流过反向电流，</a:t>
            </a:r>
            <a:r>
              <a:rPr lang="en-US" altLang="zh-CN" sz="1200" dirty="0" smtClean="0">
                <a:latin typeface="微软雅黑 Light" panose="020B0502040204020203" pitchFamily="34" charset="-122"/>
                <a:ea typeface="微软雅黑 Light" panose="020B0502040204020203" pitchFamily="34" charset="-122"/>
              </a:rPr>
              <a:t>IGBT</a:t>
            </a:r>
            <a:r>
              <a:rPr lang="zh-CN" altLang="en-US" sz="1200" dirty="0" smtClean="0">
                <a:latin typeface="微软雅黑 Light" panose="020B0502040204020203" pitchFamily="34" charset="-122"/>
                <a:ea typeface="微软雅黑 Light" panose="020B0502040204020203" pitchFamily="34" charset="-122"/>
              </a:rPr>
              <a:t>不能？</a:t>
            </a:r>
            <a:r>
              <a:rPr lang="zh-CN" altLang="en-US" sz="1200" dirty="0" smtClean="0">
                <a:latin typeface="微软雅黑 Light" panose="020B0502040204020203" pitchFamily="34" charset="-122"/>
                <a:ea typeface="微软雅黑 Light" panose="020B0502040204020203" pitchFamily="34" charset="-122"/>
              </a:rPr>
              <a:t>为什么？</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5"/>
            </p:custDataLst>
          </p:nvPr>
        </p:nvSpPr>
        <p:spPr>
          <a:xfrm>
            <a:off x="5878830" y="6255385"/>
            <a:ext cx="2898140" cy="508000"/>
          </a:xfrm>
          <a:prstGeom prst="rect">
            <a:avLst/>
          </a:prstGeom>
          <a:noFill/>
        </p:spPr>
        <p:txBody>
          <a:bodyPr wrap="square" rtlCol="0">
            <a:noAutofit/>
          </a:bodyPr>
          <a:p>
            <a:pPr indent="0" algn="l">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BJT</a:t>
            </a:r>
            <a:r>
              <a:rPr lang="zh-CN" altLang="en-US" sz="1200" dirty="0" smtClean="0">
                <a:latin typeface="微软雅黑 Light" panose="020B0502040204020203" pitchFamily="34" charset="-122"/>
                <a:ea typeface="微软雅黑 Light" panose="020B0502040204020203" pitchFamily="34" charset="-122"/>
              </a:rPr>
              <a:t>的关键是驱动电流和</a:t>
            </a:r>
            <a:r>
              <a:rPr lang="en-US" altLang="zh-CN" sz="1200" dirty="0" smtClean="0">
                <a:latin typeface="微软雅黑 Light" panose="020B0502040204020203" pitchFamily="34" charset="-122"/>
                <a:ea typeface="微软雅黑 Light" panose="020B0502040204020203" pitchFamily="34" charset="-122"/>
              </a:rPr>
              <a:t>β</a:t>
            </a:r>
            <a:r>
              <a:rPr lang="zh-CN" altLang="en-US" sz="1200" dirty="0" smtClean="0">
                <a:latin typeface="微软雅黑 Light" panose="020B0502040204020203" pitchFamily="34" charset="-122"/>
                <a:ea typeface="微软雅黑 Light" panose="020B0502040204020203" pitchFamily="34" charset="-122"/>
              </a:rPr>
              <a:t>值</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驱动电路</a:t>
            </a:r>
            <a:r>
              <a:rPr dirty="0" smtClean="0"/>
              <a:t>设计</a:t>
            </a:r>
            <a:endParaRPr dirty="0" smtClean="0"/>
          </a:p>
        </p:txBody>
      </p:sp>
      <p:pic>
        <p:nvPicPr>
          <p:cNvPr id="2" name="图片 1"/>
          <p:cNvPicPr>
            <a:picLocks noChangeAspect="1"/>
          </p:cNvPicPr>
          <p:nvPr/>
        </p:nvPicPr>
        <p:blipFill>
          <a:blip r:embed="rId1"/>
          <a:stretch>
            <a:fillRect/>
          </a:stretch>
        </p:blipFill>
        <p:spPr>
          <a:xfrm>
            <a:off x="550545" y="881380"/>
            <a:ext cx="5057183" cy="525780"/>
          </a:xfrm>
          <a:prstGeom prst="rect">
            <a:avLst/>
          </a:prstGeom>
        </p:spPr>
      </p:pic>
      <p:sp>
        <p:nvSpPr>
          <p:cNvPr id="27" name="文本框 26"/>
          <p:cNvSpPr txBox="1"/>
          <p:nvPr>
            <p:custDataLst>
              <p:tags r:id="rId2"/>
            </p:custDataLst>
          </p:nvPr>
        </p:nvSpPr>
        <p:spPr>
          <a:xfrm>
            <a:off x="765810" y="1412240"/>
            <a:ext cx="2927985" cy="3035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应该是可以理解为在导通时栅极没有电流</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总结：</a:t>
            </a:r>
            <a:r>
              <a:rPr lang="en-US" altLang="zh-CN" dirty="0" smtClean="0"/>
              <a:t>BJT</a:t>
            </a:r>
            <a:r>
              <a:rPr dirty="0" smtClean="0"/>
              <a:t>、</a:t>
            </a:r>
            <a:r>
              <a:rPr lang="en-US" altLang="zh-CN" dirty="0" smtClean="0"/>
              <a:t>JFET</a:t>
            </a:r>
            <a:r>
              <a:rPr dirty="0" smtClean="0"/>
              <a:t>、</a:t>
            </a:r>
            <a:r>
              <a:rPr lang="en-US" altLang="zh-CN" dirty="0" smtClean="0"/>
              <a:t>MOS</a:t>
            </a:r>
            <a:r>
              <a:rPr dirty="0" smtClean="0"/>
              <a:t>的异</a:t>
            </a:r>
            <a:r>
              <a:rPr dirty="0" smtClean="0"/>
              <a:t>同</a:t>
            </a:r>
            <a:endParaRPr dirty="0" smtClean="0"/>
          </a:p>
        </p:txBody>
      </p:sp>
      <p:sp>
        <p:nvSpPr>
          <p:cNvPr id="24" name="文本框 23"/>
          <p:cNvSpPr txBox="1"/>
          <p:nvPr/>
        </p:nvSpPr>
        <p:spPr>
          <a:xfrm>
            <a:off x="7103110" y="6093460"/>
            <a:ext cx="5045075" cy="683260"/>
          </a:xfrm>
          <a:prstGeom prst="rect">
            <a:avLst/>
          </a:prstGeom>
          <a:noFill/>
        </p:spPr>
        <p:txBody>
          <a:bodyPr wrap="square" rtlCol="0" anchor="t">
            <a:noAutofit/>
          </a:bodyPr>
          <a:p>
            <a:pPr lvl="0" algn="l">
              <a:buClrTx/>
              <a:buSzTx/>
              <a:buFont typeface="Wingdings" panose="05000000000000000000" charset="0"/>
            </a:pPr>
            <a:r>
              <a:rPr lang="zh-CN" altLang="en-US" sz="1000" b="1" dirty="0" smtClean="0">
                <a:latin typeface="微软雅黑 Light" panose="020B0502040204020203" pitchFamily="34" charset="-122"/>
                <a:ea typeface="微软雅黑 Light" panose="020B0502040204020203" pitchFamily="34" charset="-122"/>
                <a:sym typeface="+mn-ea"/>
              </a:rPr>
              <a:t>资料参考：</a:t>
            </a:r>
            <a:endParaRPr lang="zh-CN" altLang="en-US" sz="1000" b="1" dirty="0" smtClean="0">
              <a:latin typeface="微软雅黑 Light" panose="020B0502040204020203" pitchFamily="34" charset="-122"/>
              <a:ea typeface="微软雅黑 Light" panose="020B0502040204020203" pitchFamily="34" charset="-122"/>
            </a:endParaRPr>
          </a:p>
          <a:p>
            <a:pPr lvl="0" algn="l">
              <a:buClrTx/>
              <a:buSzTx/>
              <a:buFont typeface="Wingdings" panose="05000000000000000000" charset="0"/>
            </a:pPr>
            <a:r>
              <a:rPr lang="en-US" altLang="zh-CN" sz="1000" dirty="0" smtClean="0">
                <a:latin typeface="微软雅黑 Light" panose="020B0502040204020203" pitchFamily="34" charset="-122"/>
                <a:ea typeface="微软雅黑 Light" panose="020B0502040204020203" pitchFamily="34" charset="-122"/>
                <a:sym typeface="+mn-ea"/>
              </a:rPr>
              <a:t>[1] https://zhuanlan.zhihu.com/p/426019254（从半导体物理的角度来介绍）</a:t>
            </a:r>
            <a:endParaRPr lang="en-US" altLang="zh-CN" sz="10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0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
          <a:stretch>
            <a:fillRect/>
          </a:stretch>
        </p:blipFill>
        <p:spPr>
          <a:xfrm>
            <a:off x="694055" y="837565"/>
            <a:ext cx="3101975" cy="2672080"/>
          </a:xfrm>
          <a:prstGeom prst="rect">
            <a:avLst/>
          </a:prstGeom>
        </p:spPr>
      </p:pic>
      <p:sp>
        <p:nvSpPr>
          <p:cNvPr id="7" name="文本框 6"/>
          <p:cNvSpPr txBox="1"/>
          <p:nvPr>
            <p:custDataLst>
              <p:tags r:id="rId2"/>
            </p:custDataLst>
          </p:nvPr>
        </p:nvSpPr>
        <p:spPr>
          <a:xfrm>
            <a:off x="4078605" y="981075"/>
            <a:ext cx="4540250" cy="2307590"/>
          </a:xfrm>
          <a:prstGeom prst="rect">
            <a:avLst/>
          </a:prstGeom>
          <a:noFill/>
        </p:spPr>
        <p:txBody>
          <a:bodyPr wrap="square" rtlCol="0">
            <a:noAutofit/>
          </a:bodyPr>
          <a:p>
            <a:pPr marL="171450" indent="-171450" algn="l">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不同的原理路线：</a:t>
            </a:r>
            <a:endParaRPr lang="zh-CN" altLang="en-US" sz="1200" b="1"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b="1" dirty="0" smtClean="0">
                <a:latin typeface="微软雅黑 Light" panose="020B0502040204020203" pitchFamily="34" charset="-122"/>
                <a:ea typeface="微软雅黑 Light" panose="020B0502040204020203" pitchFamily="34" charset="-122"/>
              </a:rPr>
              <a:t>BJT</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a:t>
            </a:r>
            <a:r>
              <a:rPr lang="zh-CN" altLang="en-US" sz="1200" b="1" dirty="0" smtClean="0">
                <a:latin typeface="微软雅黑 Light" panose="020B0502040204020203" pitchFamily="34" charset="-122"/>
                <a:ea typeface="微软雅黑 Light" panose="020B0502040204020203" pitchFamily="34" charset="-122"/>
              </a:rPr>
              <a:t>勇</a:t>
            </a:r>
            <a:r>
              <a:rPr lang="en-US" altLang="zh-CN" sz="1200" b="1" dirty="0" smtClean="0">
                <a:latin typeface="微软雅黑 Light" panose="020B0502040204020203" pitchFamily="34" charset="-122"/>
                <a:ea typeface="微软雅黑 Light" panose="020B0502040204020203" pitchFamily="34" charset="-122"/>
              </a:rPr>
              <a:t>]</a:t>
            </a:r>
            <a:r>
              <a:rPr lang="zh-CN" altLang="en-US" sz="1200" b="1"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发射区的多子电子，冲过发射结进入基区就成了少子，周围是空穴的汪洋大海，凶多吉少。</a:t>
            </a:r>
            <a:r>
              <a:rPr lang="zh-CN" altLang="en-US" sz="1200" b="1" dirty="0" smtClean="0">
                <a:highlight>
                  <a:srgbClr val="00FF00"/>
                </a:highlight>
                <a:latin typeface="微软雅黑 Light" panose="020B0502040204020203" pitchFamily="34" charset="-122"/>
                <a:ea typeface="微软雅黑 Light" panose="020B0502040204020203" pitchFamily="34" charset="-122"/>
              </a:rPr>
              <a:t>为了保住这些电子，基区有意设计得非常薄，薄至扩散过来的电子，还没来得及被空穴捕获，就已经通过基区冲到了集电结</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b="1" dirty="0" smtClean="0">
                <a:latin typeface="微软雅黑 Light" panose="020B0502040204020203" pitchFamily="34" charset="-122"/>
                <a:ea typeface="微软雅黑 Light" panose="020B0502040204020203" pitchFamily="34" charset="-122"/>
              </a:rPr>
              <a:t>MOS</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a:t>
            </a:r>
            <a:r>
              <a:rPr lang="zh-CN" altLang="en-US" sz="1200" b="1" dirty="0" smtClean="0">
                <a:latin typeface="微软雅黑 Light" panose="020B0502040204020203" pitchFamily="34" charset="-122"/>
                <a:ea typeface="微软雅黑 Light" panose="020B0502040204020203" pitchFamily="34" charset="-122"/>
              </a:rPr>
              <a:t>谋</a:t>
            </a:r>
            <a:r>
              <a:rPr lang="en-US" altLang="zh-CN" sz="1200" b="1"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。难以导通的根源还是因为存在</a:t>
            </a:r>
            <a:r>
              <a:rPr lang="en-US" altLang="zh-CN" sz="1200" dirty="0" smtClean="0">
                <a:latin typeface="微软雅黑 Light" panose="020B0502040204020203" pitchFamily="34" charset="-122"/>
                <a:ea typeface="微软雅黑 Light" panose="020B0502040204020203" pitchFamily="34" charset="-122"/>
              </a:rPr>
              <a:t>PN</a:t>
            </a:r>
            <a:r>
              <a:rPr lang="zh-CN" altLang="en-US" sz="1200" dirty="0" smtClean="0">
                <a:latin typeface="微软雅黑 Light" panose="020B0502040204020203" pitchFamily="34" charset="-122"/>
                <a:ea typeface="微软雅黑 Light" panose="020B0502040204020203" pitchFamily="34" charset="-122"/>
              </a:rPr>
              <a:t>结，而</a:t>
            </a:r>
            <a:r>
              <a:rPr lang="en-US" altLang="zh-CN" sz="1200" dirty="0" smtClean="0">
                <a:latin typeface="微软雅黑 Light" panose="020B0502040204020203" pitchFamily="34" charset="-122"/>
                <a:ea typeface="微软雅黑 Light" panose="020B0502040204020203" pitchFamily="34" charset="-122"/>
              </a:rPr>
              <a:t>PN</a:t>
            </a:r>
            <a:r>
              <a:rPr lang="zh-CN" altLang="en-US" sz="1200" dirty="0" smtClean="0">
                <a:latin typeface="微软雅黑 Light" panose="020B0502040204020203" pitchFamily="34" charset="-122"/>
                <a:ea typeface="微软雅黑 Light" panose="020B0502040204020203" pitchFamily="34" charset="-122"/>
              </a:rPr>
              <a:t>结是单向导通的。所以，只要没有</a:t>
            </a:r>
            <a:r>
              <a:rPr lang="en-US" altLang="zh-CN" sz="1200" dirty="0" smtClean="0">
                <a:latin typeface="微软雅黑 Light" panose="020B0502040204020203" pitchFamily="34" charset="-122"/>
                <a:ea typeface="微软雅黑 Light" panose="020B0502040204020203" pitchFamily="34" charset="-122"/>
              </a:rPr>
              <a:t>PN</a:t>
            </a:r>
            <a:r>
              <a:rPr lang="zh-CN" altLang="en-US" sz="1200" dirty="0" smtClean="0">
                <a:latin typeface="微软雅黑 Light" panose="020B0502040204020203" pitchFamily="34" charset="-122"/>
                <a:ea typeface="微软雅黑 Light" panose="020B0502040204020203" pitchFamily="34" charset="-122"/>
              </a:rPr>
              <a:t>结，也就没有了障碍，这个思路是何等的霸气。</a:t>
            </a:r>
            <a:r>
              <a:rPr lang="en-US" altLang="zh-CN" sz="1200" dirty="0" smtClean="0">
                <a:latin typeface="微软雅黑 Light" panose="020B0502040204020203" pitchFamily="34" charset="-122"/>
                <a:ea typeface="微软雅黑 Light" panose="020B0502040204020203" pitchFamily="34" charset="-122"/>
              </a:rPr>
              <a:t>MOS</a:t>
            </a:r>
            <a:r>
              <a:rPr lang="zh-CN" altLang="en-US" sz="1200" dirty="0" smtClean="0">
                <a:latin typeface="微软雅黑 Light" panose="020B0502040204020203" pitchFamily="34" charset="-122"/>
                <a:ea typeface="微软雅黑 Light" panose="020B0502040204020203" pitchFamily="34" charset="-122"/>
              </a:rPr>
              <a:t>管用的就是这个思路，而且实现了；</a:t>
            </a:r>
            <a:r>
              <a:rPr lang="zh-CN" altLang="en-US" sz="1200" b="1" dirty="0" smtClean="0">
                <a:highlight>
                  <a:srgbClr val="00FF00"/>
                </a:highlight>
                <a:latin typeface="微软雅黑 Light" panose="020B0502040204020203" pitchFamily="34" charset="-122"/>
                <a:ea typeface="微软雅黑 Light" panose="020B0502040204020203" pitchFamily="34" charset="-122"/>
              </a:rPr>
              <a:t>把衬底上表面由</a:t>
            </a:r>
            <a:r>
              <a:rPr lang="en-US" altLang="zh-CN" sz="1200" b="1" dirty="0" smtClean="0">
                <a:highlight>
                  <a:srgbClr val="00FF00"/>
                </a:highlight>
                <a:latin typeface="微软雅黑 Light" panose="020B0502040204020203" pitchFamily="34" charset="-122"/>
                <a:ea typeface="微软雅黑 Light" panose="020B0502040204020203" pitchFamily="34" charset="-122"/>
              </a:rPr>
              <a:t>P</a:t>
            </a:r>
            <a:r>
              <a:rPr lang="zh-CN" altLang="en-US" sz="1200" b="1" dirty="0" smtClean="0">
                <a:highlight>
                  <a:srgbClr val="00FF00"/>
                </a:highlight>
                <a:latin typeface="微软雅黑 Light" panose="020B0502040204020203" pitchFamily="34" charset="-122"/>
                <a:ea typeface="微软雅黑 Light" panose="020B0502040204020203" pitchFamily="34" charset="-122"/>
              </a:rPr>
              <a:t>型反转为</a:t>
            </a:r>
            <a:r>
              <a:rPr lang="en-US" altLang="zh-CN" sz="1200" b="1" dirty="0" smtClean="0">
                <a:highlight>
                  <a:srgbClr val="00FF00"/>
                </a:highlight>
                <a:latin typeface="微软雅黑 Light" panose="020B0502040204020203" pitchFamily="34" charset="-122"/>
                <a:ea typeface="微软雅黑 Light" panose="020B0502040204020203" pitchFamily="34" charset="-122"/>
              </a:rPr>
              <a:t>N</a:t>
            </a:r>
            <a:r>
              <a:rPr lang="zh-CN" altLang="en-US" sz="1200" b="1" dirty="0" smtClean="0">
                <a:highlight>
                  <a:srgbClr val="00FF00"/>
                </a:highlight>
                <a:latin typeface="微软雅黑 Light" panose="020B0502040204020203" pitchFamily="34" charset="-122"/>
                <a:ea typeface="微软雅黑 Light" panose="020B0502040204020203" pitchFamily="34" charset="-122"/>
              </a:rPr>
              <a:t>型，建立了一个稳定的、可靠的反型膜沟道，事实上是在局部把</a:t>
            </a:r>
            <a:r>
              <a:rPr lang="en-US" altLang="zh-CN" sz="1200" b="1" dirty="0" smtClean="0">
                <a:highlight>
                  <a:srgbClr val="00FF00"/>
                </a:highlight>
                <a:latin typeface="微软雅黑 Light" panose="020B0502040204020203" pitchFamily="34" charset="-122"/>
                <a:ea typeface="微软雅黑 Light" panose="020B0502040204020203" pitchFamily="34" charset="-122"/>
              </a:rPr>
              <a:t>PN</a:t>
            </a:r>
            <a:r>
              <a:rPr lang="zh-CN" altLang="en-US" sz="1200" b="1" dirty="0" smtClean="0">
                <a:highlight>
                  <a:srgbClr val="00FF00"/>
                </a:highlight>
                <a:latin typeface="微软雅黑 Light" panose="020B0502040204020203" pitchFamily="34" charset="-122"/>
                <a:ea typeface="微软雅黑 Light" panose="020B0502040204020203" pitchFamily="34" charset="-122"/>
              </a:rPr>
              <a:t>结变没了</a:t>
            </a:r>
            <a:r>
              <a:rPr lang="zh-CN" altLang="en-US" sz="1200" dirty="0" smtClean="0">
                <a:latin typeface="微软雅黑 Light" panose="020B0502040204020203" pitchFamily="34" charset="-122"/>
                <a:ea typeface="微软雅黑 Light" panose="020B0502040204020203" pitchFamily="34" charset="-122"/>
              </a:rPr>
              <a:t>，这需要何等的谋略。</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4069080" y="3429635"/>
            <a:ext cx="4540250" cy="2307590"/>
          </a:xfrm>
          <a:prstGeom prst="rect">
            <a:avLst/>
          </a:prstGeom>
          <a:noFill/>
        </p:spPr>
        <p:txBody>
          <a:bodyPr wrap="square" rtlCol="0">
            <a:noAutofit/>
          </a:bodyPr>
          <a:p>
            <a:pPr marL="171450" indent="-171450" algn="l">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恒流方案</a:t>
            </a:r>
            <a:r>
              <a:rPr lang="zh-CN" altLang="en-US" sz="1200" b="1" dirty="0" smtClean="0">
                <a:latin typeface="微软雅黑 Light" panose="020B0502040204020203" pitchFamily="34" charset="-122"/>
                <a:ea typeface="微软雅黑 Light" panose="020B0502040204020203" pitchFamily="34" charset="-122"/>
              </a:rPr>
              <a:t>实现：</a:t>
            </a:r>
            <a:endParaRPr lang="zh-CN" altLang="en-US" sz="1200" b="1"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b="1" dirty="0" smtClean="0">
                <a:latin typeface="微软雅黑 Light" panose="020B0502040204020203" pitchFamily="34" charset="-122"/>
                <a:ea typeface="微软雅黑 Light" panose="020B0502040204020203" pitchFamily="34" charset="-122"/>
              </a:rPr>
              <a:t>BJT</a:t>
            </a:r>
            <a:r>
              <a:rPr lang="zh-CN" altLang="en-US" sz="1200" b="1"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以</a:t>
            </a:r>
            <a:r>
              <a:rPr lang="en-US" altLang="zh-CN" sz="1200" dirty="0" smtClean="0">
                <a:latin typeface="微软雅黑 Light" panose="020B0502040204020203" pitchFamily="34" charset="-122"/>
                <a:ea typeface="微软雅黑 Light" panose="020B0502040204020203" pitchFamily="34" charset="-122"/>
              </a:rPr>
              <a:t>NPN</a:t>
            </a:r>
            <a:r>
              <a:rPr lang="zh-CN" altLang="en-US" sz="1200" dirty="0" smtClean="0">
                <a:latin typeface="微软雅黑 Light" panose="020B0502040204020203" pitchFamily="34" charset="-122"/>
                <a:ea typeface="微软雅黑 Light" panose="020B0502040204020203" pitchFamily="34" charset="-122"/>
              </a:rPr>
              <a:t>三极管为例，</a:t>
            </a:r>
            <a:r>
              <a:rPr lang="zh-CN" altLang="en-US" sz="1200" b="1" dirty="0" smtClean="0">
                <a:highlight>
                  <a:srgbClr val="00FF00"/>
                </a:highlight>
                <a:latin typeface="微软雅黑 Light" panose="020B0502040204020203" pitchFamily="34" charset="-122"/>
                <a:ea typeface="微软雅黑 Light" panose="020B0502040204020203" pitchFamily="34" charset="-122"/>
              </a:rPr>
              <a:t>发射结负责发射电子，集电结负责收集电子，电流被拆分成了两个相对独立的过程</a:t>
            </a:r>
            <a:r>
              <a:rPr lang="zh-CN" altLang="en-US" sz="1200" dirty="0" smtClean="0">
                <a:latin typeface="微软雅黑 Light" panose="020B0502040204020203" pitchFamily="34" charset="-122"/>
                <a:ea typeface="微软雅黑 Light" panose="020B0502040204020203" pitchFamily="34" charset="-122"/>
              </a:rPr>
              <a:t>；只发不收，只收不发。</a:t>
            </a:r>
            <a:r>
              <a:rPr lang="en-US" altLang="zh-CN" sz="1200" dirty="0" smtClean="0">
                <a:latin typeface="微软雅黑 Light" panose="020B0502040204020203" pitchFamily="34" charset="-122"/>
                <a:ea typeface="微软雅黑 Light" panose="020B0502040204020203" pitchFamily="34" charset="-122"/>
              </a:rPr>
              <a:t>Vbe</a:t>
            </a:r>
            <a:r>
              <a:rPr lang="zh-CN" altLang="en-US" sz="1200" dirty="0" smtClean="0">
                <a:latin typeface="微软雅黑 Light" panose="020B0502040204020203" pitchFamily="34" charset="-122"/>
                <a:ea typeface="微软雅黑 Light" panose="020B0502040204020203" pitchFamily="34" charset="-122"/>
              </a:rPr>
              <a:t>控制发射结，即控制电子的发射量；</a:t>
            </a:r>
            <a:r>
              <a:rPr lang="en-US" altLang="zh-CN" sz="1200" dirty="0" smtClean="0">
                <a:latin typeface="微软雅黑 Light" panose="020B0502040204020203" pitchFamily="34" charset="-122"/>
                <a:ea typeface="微软雅黑 Light" panose="020B0502040204020203" pitchFamily="34" charset="-122"/>
              </a:rPr>
              <a:t>Vce</a:t>
            </a:r>
            <a:r>
              <a:rPr lang="zh-CN" altLang="en-US" sz="1200" dirty="0" smtClean="0">
                <a:latin typeface="微软雅黑 Light" panose="020B0502040204020203" pitchFamily="34" charset="-122"/>
                <a:ea typeface="微软雅黑 Light" panose="020B0502040204020203" pitchFamily="34" charset="-122"/>
              </a:rPr>
              <a:t>控制集电结，即控制电子的收集量。当</a:t>
            </a:r>
            <a:r>
              <a:rPr lang="en-US" altLang="zh-CN" sz="1200" dirty="0" smtClean="0">
                <a:latin typeface="微软雅黑 Light" panose="020B0502040204020203" pitchFamily="34" charset="-122"/>
                <a:ea typeface="微软雅黑 Light" panose="020B0502040204020203" pitchFamily="34" charset="-122"/>
              </a:rPr>
              <a:t>Vce</a:t>
            </a:r>
            <a:r>
              <a:rPr lang="zh-CN" altLang="en-US" sz="1200" dirty="0" smtClean="0">
                <a:latin typeface="微软雅黑 Light" panose="020B0502040204020203" pitchFamily="34" charset="-122"/>
                <a:ea typeface="微软雅黑 Light" panose="020B0502040204020203" pitchFamily="34" charset="-122"/>
              </a:rPr>
              <a:t>略有点电压，收集能力就足够了，</a:t>
            </a:r>
            <a:r>
              <a:rPr lang="en-US" altLang="zh-CN" sz="1200" b="1" dirty="0" smtClean="0">
                <a:highlight>
                  <a:srgbClr val="00FF00"/>
                </a:highlight>
                <a:latin typeface="微软雅黑 Light" panose="020B0502040204020203" pitchFamily="34" charset="-122"/>
                <a:ea typeface="微软雅黑 Light" panose="020B0502040204020203" pitchFamily="34" charset="-122"/>
              </a:rPr>
              <a:t>Vce</a:t>
            </a:r>
            <a:r>
              <a:rPr lang="zh-CN" altLang="en-US" sz="1200" b="1" dirty="0" smtClean="0">
                <a:highlight>
                  <a:srgbClr val="00FF00"/>
                </a:highlight>
                <a:latin typeface="微软雅黑 Light" panose="020B0502040204020203" pitchFamily="34" charset="-122"/>
                <a:ea typeface="微软雅黑 Light" panose="020B0502040204020203" pitchFamily="34" charset="-122"/>
              </a:rPr>
              <a:t>再增加几倍或几十倍，电流也基本不变，因为此时制约电流的关键不是收集，而是发射</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indent="0" algn="l">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gn="l">
              <a:lnSpc>
                <a:spcPct val="100000"/>
              </a:lnSpc>
              <a:buFont typeface="Arial" panose="020B0604020202020204" pitchFamily="34" charset="0"/>
              <a:buChar char="•"/>
            </a:pPr>
            <a:r>
              <a:rPr lang="en-US" altLang="zh-CN" sz="1200" b="1" dirty="0" smtClean="0">
                <a:latin typeface="微软雅黑 Light" panose="020B0502040204020203" pitchFamily="34" charset="-122"/>
                <a:ea typeface="微软雅黑 Light" panose="020B0502040204020203" pitchFamily="34" charset="-122"/>
              </a:rPr>
              <a:t>MOS</a:t>
            </a:r>
            <a:r>
              <a:rPr lang="zh-CN" altLang="en-US" sz="1200" b="1"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当沟道末端局部由「静态」变换为「动态」时，出现恒流。</a:t>
            </a:r>
            <a:r>
              <a:rPr lang="zh-CN" altLang="en-US" sz="1200" b="1" dirty="0" smtClean="0">
                <a:highlight>
                  <a:srgbClr val="00FF00"/>
                </a:highlight>
                <a:latin typeface="微软雅黑 Light" panose="020B0502040204020203" pitchFamily="34" charset="-122"/>
                <a:ea typeface="微软雅黑 Light" panose="020B0502040204020203" pitchFamily="34" charset="-122"/>
              </a:rPr>
              <a:t>因为增加的漏压，都落在了「动态段」，用于扩展「动态段」但是扩展量极小，也没有用于增加电流。</a:t>
            </a:r>
            <a:endParaRPr lang="zh-CN" altLang="en-US" sz="1200" b="1"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flipV="1">
            <a:off x="8399145" y="4509135"/>
            <a:ext cx="504190" cy="1409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4"/>
            </p:custDataLst>
          </p:nvPr>
        </p:nvSpPr>
        <p:spPr>
          <a:xfrm>
            <a:off x="8910955" y="4365625"/>
            <a:ext cx="2145665" cy="417830"/>
          </a:xfrm>
          <a:prstGeom prst="rect">
            <a:avLst/>
          </a:prstGeom>
          <a:noFill/>
        </p:spPr>
        <p:txBody>
          <a:bodyPr wrap="square" rtlCol="0">
            <a:noAutofit/>
          </a:bodyPr>
          <a:p>
            <a:pPr lvl="0" indent="0" algn="l">
              <a:buClrTx/>
              <a:buSzTx/>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看特性曲线，慢慢还是有一点上升</a:t>
            </a:r>
            <a:endParaRPr lang="zh-CN" altLang="en-US" sz="1200" dirty="0" smtClean="0">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DIAGRAM_VIRTUALLY_FRAME" val="{&quot;height&quot;:411.4,&quot;left&quot;:49,&quot;top&quot;:82.85,&quot;width&quot;:755.82503937007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5809</Words>
  <Application>WPS 演示</Application>
  <PresentationFormat>自定义</PresentationFormat>
  <Paragraphs>396</Paragraphs>
  <Slides>34</Slides>
  <Notes>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7</vt:i4>
      </vt:variant>
      <vt:variant>
        <vt:lpstr>幻灯片标题</vt:lpstr>
      </vt:variant>
      <vt:variant>
        <vt:i4>34</vt:i4>
      </vt:variant>
    </vt:vector>
  </HeadingPairs>
  <TitlesOfParts>
    <vt:vector size="55"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Equation.AxMath</vt:lpstr>
      <vt:lpstr>Equation.AxMath</vt:lpstr>
      <vt:lpstr>Equation.AxMath</vt:lpstr>
      <vt:lpstr>Equation.AxMath</vt:lpstr>
      <vt:lpstr>Equation.AxMath</vt:lpstr>
      <vt:lpstr>Equation.AxMath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Peng Liu</cp:lastModifiedBy>
  <cp:revision>1556</cp:revision>
  <dcterms:created xsi:type="dcterms:W3CDTF">2022-12-29T11:59:00Z</dcterms:created>
  <dcterms:modified xsi:type="dcterms:W3CDTF">2025-02-17T07:39:20Z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2052-12.1.0.19770</vt:lpwstr>
  </property>
</Properties>
</file>